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7" r:id="rId4"/>
    <p:sldId id="258" r:id="rId5"/>
    <p:sldId id="259" r:id="rId6"/>
    <p:sldId id="260" r:id="rId7"/>
    <p:sldId id="261" r:id="rId8"/>
    <p:sldId id="265"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p:scale>
          <a:sx n="125" d="100"/>
          <a:sy n="125" d="100"/>
        </p:scale>
        <p:origin x="3906" y="8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400C-451E-A6A4-E1AE-4A5DA15F1E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2F9153-C883-674C-421B-6E23CEE9BE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449EDE-4F66-E42A-FB95-4496B4A2F25F}"/>
              </a:ext>
            </a:extLst>
          </p:cNvPr>
          <p:cNvSpPr>
            <a:spLocks noGrp="1"/>
          </p:cNvSpPr>
          <p:nvPr>
            <p:ph type="dt" sz="half" idx="10"/>
          </p:nvPr>
        </p:nvSpPr>
        <p:spPr/>
        <p:txBody>
          <a:bodyPr/>
          <a:lstStyle/>
          <a:p>
            <a:fld id="{459A3EB0-D59B-4226-9F52-671D244162B1}" type="datetimeFigureOut">
              <a:rPr lang="en-US" smtClean="0"/>
              <a:t>7/31/2023</a:t>
            </a:fld>
            <a:endParaRPr lang="en-US"/>
          </a:p>
        </p:txBody>
      </p:sp>
      <p:sp>
        <p:nvSpPr>
          <p:cNvPr id="5" name="Footer Placeholder 4">
            <a:extLst>
              <a:ext uri="{FF2B5EF4-FFF2-40B4-BE49-F238E27FC236}">
                <a16:creationId xmlns:a16="http://schemas.microsoft.com/office/drawing/2014/main" id="{5267565C-3895-A092-ACC0-92F32A03A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D45607-35CF-B828-D30A-B31DCDD8F3F0}"/>
              </a:ext>
            </a:extLst>
          </p:cNvPr>
          <p:cNvSpPr>
            <a:spLocks noGrp="1"/>
          </p:cNvSpPr>
          <p:nvPr>
            <p:ph type="sldNum" sz="quarter" idx="12"/>
          </p:nvPr>
        </p:nvSpPr>
        <p:spPr/>
        <p:txBody>
          <a:bodyPr/>
          <a:lstStyle/>
          <a:p>
            <a:fld id="{20424724-F19C-4E78-880E-522AA26C3B86}" type="slidenum">
              <a:rPr lang="en-US" smtClean="0"/>
              <a:t>‹#›</a:t>
            </a:fld>
            <a:endParaRPr lang="en-US"/>
          </a:p>
        </p:txBody>
      </p:sp>
    </p:spTree>
    <p:extLst>
      <p:ext uri="{BB962C8B-B14F-4D97-AF65-F5344CB8AC3E}">
        <p14:creationId xmlns:p14="http://schemas.microsoft.com/office/powerpoint/2010/main" val="3018538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FBFB9-7DF0-55A9-6D80-D0C8D2822D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321250-5FA1-A9CE-835C-7F4BAC7BBB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2277C-176C-2439-749A-0D0CC47717B8}"/>
              </a:ext>
            </a:extLst>
          </p:cNvPr>
          <p:cNvSpPr>
            <a:spLocks noGrp="1"/>
          </p:cNvSpPr>
          <p:nvPr>
            <p:ph type="dt" sz="half" idx="10"/>
          </p:nvPr>
        </p:nvSpPr>
        <p:spPr/>
        <p:txBody>
          <a:bodyPr/>
          <a:lstStyle/>
          <a:p>
            <a:fld id="{459A3EB0-D59B-4226-9F52-671D244162B1}" type="datetimeFigureOut">
              <a:rPr lang="en-US" smtClean="0"/>
              <a:t>7/31/2023</a:t>
            </a:fld>
            <a:endParaRPr lang="en-US"/>
          </a:p>
        </p:txBody>
      </p:sp>
      <p:sp>
        <p:nvSpPr>
          <p:cNvPr id="5" name="Footer Placeholder 4">
            <a:extLst>
              <a:ext uri="{FF2B5EF4-FFF2-40B4-BE49-F238E27FC236}">
                <a16:creationId xmlns:a16="http://schemas.microsoft.com/office/drawing/2014/main" id="{9D47AEFC-BC18-0BA3-3A1F-07C0DCC64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95F04-F613-3B1A-A992-E4C249D17B4D}"/>
              </a:ext>
            </a:extLst>
          </p:cNvPr>
          <p:cNvSpPr>
            <a:spLocks noGrp="1"/>
          </p:cNvSpPr>
          <p:nvPr>
            <p:ph type="sldNum" sz="quarter" idx="12"/>
          </p:nvPr>
        </p:nvSpPr>
        <p:spPr/>
        <p:txBody>
          <a:bodyPr/>
          <a:lstStyle/>
          <a:p>
            <a:fld id="{20424724-F19C-4E78-880E-522AA26C3B86}" type="slidenum">
              <a:rPr lang="en-US" smtClean="0"/>
              <a:t>‹#›</a:t>
            </a:fld>
            <a:endParaRPr lang="en-US"/>
          </a:p>
        </p:txBody>
      </p:sp>
    </p:spTree>
    <p:extLst>
      <p:ext uri="{BB962C8B-B14F-4D97-AF65-F5344CB8AC3E}">
        <p14:creationId xmlns:p14="http://schemas.microsoft.com/office/powerpoint/2010/main" val="3006285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AD65F-AF3C-2067-E4D6-7BCDE54C91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676D16-403B-75A5-7B4D-07ED49ED9A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A2E5E-1F1F-E1AD-00D5-2B667CAA537F}"/>
              </a:ext>
            </a:extLst>
          </p:cNvPr>
          <p:cNvSpPr>
            <a:spLocks noGrp="1"/>
          </p:cNvSpPr>
          <p:nvPr>
            <p:ph type="dt" sz="half" idx="10"/>
          </p:nvPr>
        </p:nvSpPr>
        <p:spPr/>
        <p:txBody>
          <a:bodyPr/>
          <a:lstStyle/>
          <a:p>
            <a:fld id="{459A3EB0-D59B-4226-9F52-671D244162B1}" type="datetimeFigureOut">
              <a:rPr lang="en-US" smtClean="0"/>
              <a:t>7/31/2023</a:t>
            </a:fld>
            <a:endParaRPr lang="en-US"/>
          </a:p>
        </p:txBody>
      </p:sp>
      <p:sp>
        <p:nvSpPr>
          <p:cNvPr id="5" name="Footer Placeholder 4">
            <a:extLst>
              <a:ext uri="{FF2B5EF4-FFF2-40B4-BE49-F238E27FC236}">
                <a16:creationId xmlns:a16="http://schemas.microsoft.com/office/drawing/2014/main" id="{205FA126-F16E-254C-86D2-06CAD9731D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5ECF6-BEB3-C8C8-E40E-C7E2E8EC2FA3}"/>
              </a:ext>
            </a:extLst>
          </p:cNvPr>
          <p:cNvSpPr>
            <a:spLocks noGrp="1"/>
          </p:cNvSpPr>
          <p:nvPr>
            <p:ph type="sldNum" sz="quarter" idx="12"/>
          </p:nvPr>
        </p:nvSpPr>
        <p:spPr/>
        <p:txBody>
          <a:bodyPr/>
          <a:lstStyle/>
          <a:p>
            <a:fld id="{20424724-F19C-4E78-880E-522AA26C3B86}" type="slidenum">
              <a:rPr lang="en-US" smtClean="0"/>
              <a:t>‹#›</a:t>
            </a:fld>
            <a:endParaRPr lang="en-US"/>
          </a:p>
        </p:txBody>
      </p:sp>
    </p:spTree>
    <p:extLst>
      <p:ext uri="{BB962C8B-B14F-4D97-AF65-F5344CB8AC3E}">
        <p14:creationId xmlns:p14="http://schemas.microsoft.com/office/powerpoint/2010/main" val="215853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0F70-5BE3-7B76-872C-AC5D10DEF7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28917-890D-22E7-CCF1-2809703AB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53B948-55F6-24E8-CCCC-B02DD495D427}"/>
              </a:ext>
            </a:extLst>
          </p:cNvPr>
          <p:cNvSpPr>
            <a:spLocks noGrp="1"/>
          </p:cNvSpPr>
          <p:nvPr>
            <p:ph type="dt" sz="half" idx="10"/>
          </p:nvPr>
        </p:nvSpPr>
        <p:spPr/>
        <p:txBody>
          <a:bodyPr/>
          <a:lstStyle/>
          <a:p>
            <a:fld id="{459A3EB0-D59B-4226-9F52-671D244162B1}" type="datetimeFigureOut">
              <a:rPr lang="en-US" smtClean="0"/>
              <a:t>7/31/2023</a:t>
            </a:fld>
            <a:endParaRPr lang="en-US"/>
          </a:p>
        </p:txBody>
      </p:sp>
      <p:sp>
        <p:nvSpPr>
          <p:cNvPr id="5" name="Footer Placeholder 4">
            <a:extLst>
              <a:ext uri="{FF2B5EF4-FFF2-40B4-BE49-F238E27FC236}">
                <a16:creationId xmlns:a16="http://schemas.microsoft.com/office/drawing/2014/main" id="{46C55940-A389-9E94-F936-85DA93D2B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C7465-FA64-C35C-1A7A-7B10D1D84FED}"/>
              </a:ext>
            </a:extLst>
          </p:cNvPr>
          <p:cNvSpPr>
            <a:spLocks noGrp="1"/>
          </p:cNvSpPr>
          <p:nvPr>
            <p:ph type="sldNum" sz="quarter" idx="12"/>
          </p:nvPr>
        </p:nvSpPr>
        <p:spPr/>
        <p:txBody>
          <a:bodyPr/>
          <a:lstStyle/>
          <a:p>
            <a:fld id="{20424724-F19C-4E78-880E-522AA26C3B86}" type="slidenum">
              <a:rPr lang="en-US" smtClean="0"/>
              <a:t>‹#›</a:t>
            </a:fld>
            <a:endParaRPr lang="en-US"/>
          </a:p>
        </p:txBody>
      </p:sp>
    </p:spTree>
    <p:extLst>
      <p:ext uri="{BB962C8B-B14F-4D97-AF65-F5344CB8AC3E}">
        <p14:creationId xmlns:p14="http://schemas.microsoft.com/office/powerpoint/2010/main" val="192171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3259-45CC-54CB-1410-A835595382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164747-CC64-6EF6-BD71-B6A336BDA8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175126-7841-94B1-E546-F31E67211D23}"/>
              </a:ext>
            </a:extLst>
          </p:cNvPr>
          <p:cNvSpPr>
            <a:spLocks noGrp="1"/>
          </p:cNvSpPr>
          <p:nvPr>
            <p:ph type="dt" sz="half" idx="10"/>
          </p:nvPr>
        </p:nvSpPr>
        <p:spPr/>
        <p:txBody>
          <a:bodyPr/>
          <a:lstStyle/>
          <a:p>
            <a:fld id="{459A3EB0-D59B-4226-9F52-671D244162B1}" type="datetimeFigureOut">
              <a:rPr lang="en-US" smtClean="0"/>
              <a:t>7/31/2023</a:t>
            </a:fld>
            <a:endParaRPr lang="en-US"/>
          </a:p>
        </p:txBody>
      </p:sp>
      <p:sp>
        <p:nvSpPr>
          <p:cNvPr id="5" name="Footer Placeholder 4">
            <a:extLst>
              <a:ext uri="{FF2B5EF4-FFF2-40B4-BE49-F238E27FC236}">
                <a16:creationId xmlns:a16="http://schemas.microsoft.com/office/drawing/2014/main" id="{662CF82C-4D5E-5B3B-F271-4ED0281FD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6C6E5-E106-3155-653C-4D898F5E76F2}"/>
              </a:ext>
            </a:extLst>
          </p:cNvPr>
          <p:cNvSpPr>
            <a:spLocks noGrp="1"/>
          </p:cNvSpPr>
          <p:nvPr>
            <p:ph type="sldNum" sz="quarter" idx="12"/>
          </p:nvPr>
        </p:nvSpPr>
        <p:spPr/>
        <p:txBody>
          <a:bodyPr/>
          <a:lstStyle/>
          <a:p>
            <a:fld id="{20424724-F19C-4E78-880E-522AA26C3B86}" type="slidenum">
              <a:rPr lang="en-US" smtClean="0"/>
              <a:t>‹#›</a:t>
            </a:fld>
            <a:endParaRPr lang="en-US"/>
          </a:p>
        </p:txBody>
      </p:sp>
    </p:spTree>
    <p:extLst>
      <p:ext uri="{BB962C8B-B14F-4D97-AF65-F5344CB8AC3E}">
        <p14:creationId xmlns:p14="http://schemas.microsoft.com/office/powerpoint/2010/main" val="1118142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3359-6F7E-8C40-74D6-5054D62EEC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4A182B-A548-D35B-0785-2896042424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B9666C-85A3-DD96-E2A1-0359080A22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779792-E25F-6F87-84E1-A337B0C1F0AE}"/>
              </a:ext>
            </a:extLst>
          </p:cNvPr>
          <p:cNvSpPr>
            <a:spLocks noGrp="1"/>
          </p:cNvSpPr>
          <p:nvPr>
            <p:ph type="dt" sz="half" idx="10"/>
          </p:nvPr>
        </p:nvSpPr>
        <p:spPr/>
        <p:txBody>
          <a:bodyPr/>
          <a:lstStyle/>
          <a:p>
            <a:fld id="{459A3EB0-D59B-4226-9F52-671D244162B1}" type="datetimeFigureOut">
              <a:rPr lang="en-US" smtClean="0"/>
              <a:t>7/31/2023</a:t>
            </a:fld>
            <a:endParaRPr lang="en-US"/>
          </a:p>
        </p:txBody>
      </p:sp>
      <p:sp>
        <p:nvSpPr>
          <p:cNvPr id="6" name="Footer Placeholder 5">
            <a:extLst>
              <a:ext uri="{FF2B5EF4-FFF2-40B4-BE49-F238E27FC236}">
                <a16:creationId xmlns:a16="http://schemas.microsoft.com/office/drawing/2014/main" id="{12ECDDF6-BED1-BF76-809A-10627C65A0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52FA92-9083-BD19-5097-856607A5C1CA}"/>
              </a:ext>
            </a:extLst>
          </p:cNvPr>
          <p:cNvSpPr>
            <a:spLocks noGrp="1"/>
          </p:cNvSpPr>
          <p:nvPr>
            <p:ph type="sldNum" sz="quarter" idx="12"/>
          </p:nvPr>
        </p:nvSpPr>
        <p:spPr/>
        <p:txBody>
          <a:bodyPr/>
          <a:lstStyle/>
          <a:p>
            <a:fld id="{20424724-F19C-4E78-880E-522AA26C3B86}" type="slidenum">
              <a:rPr lang="en-US" smtClean="0"/>
              <a:t>‹#›</a:t>
            </a:fld>
            <a:endParaRPr lang="en-US"/>
          </a:p>
        </p:txBody>
      </p:sp>
    </p:spTree>
    <p:extLst>
      <p:ext uri="{BB962C8B-B14F-4D97-AF65-F5344CB8AC3E}">
        <p14:creationId xmlns:p14="http://schemas.microsoft.com/office/powerpoint/2010/main" val="157643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B41CB-DEA8-291C-A379-980058A1CB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9C599C-3DD4-5EEB-75AC-0B4A0C3A5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230144-388F-1E5C-E505-DD8B10533D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5E645C-393A-47BA-0198-75E2CD95FA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54F13B-CB88-C4EA-3485-631C4393B3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F5BFFF-6B03-B586-A1A8-DA50EDF70930}"/>
              </a:ext>
            </a:extLst>
          </p:cNvPr>
          <p:cNvSpPr>
            <a:spLocks noGrp="1"/>
          </p:cNvSpPr>
          <p:nvPr>
            <p:ph type="dt" sz="half" idx="10"/>
          </p:nvPr>
        </p:nvSpPr>
        <p:spPr/>
        <p:txBody>
          <a:bodyPr/>
          <a:lstStyle/>
          <a:p>
            <a:fld id="{459A3EB0-D59B-4226-9F52-671D244162B1}" type="datetimeFigureOut">
              <a:rPr lang="en-US" smtClean="0"/>
              <a:t>7/31/2023</a:t>
            </a:fld>
            <a:endParaRPr lang="en-US"/>
          </a:p>
        </p:txBody>
      </p:sp>
      <p:sp>
        <p:nvSpPr>
          <p:cNvPr id="8" name="Footer Placeholder 7">
            <a:extLst>
              <a:ext uri="{FF2B5EF4-FFF2-40B4-BE49-F238E27FC236}">
                <a16:creationId xmlns:a16="http://schemas.microsoft.com/office/drawing/2014/main" id="{36E0521C-1C56-7786-79F2-A27BEE2070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CAB5A7-2AFF-1379-E413-06C9516D861C}"/>
              </a:ext>
            </a:extLst>
          </p:cNvPr>
          <p:cNvSpPr>
            <a:spLocks noGrp="1"/>
          </p:cNvSpPr>
          <p:nvPr>
            <p:ph type="sldNum" sz="quarter" idx="12"/>
          </p:nvPr>
        </p:nvSpPr>
        <p:spPr/>
        <p:txBody>
          <a:bodyPr/>
          <a:lstStyle/>
          <a:p>
            <a:fld id="{20424724-F19C-4E78-880E-522AA26C3B86}" type="slidenum">
              <a:rPr lang="en-US" smtClean="0"/>
              <a:t>‹#›</a:t>
            </a:fld>
            <a:endParaRPr lang="en-US"/>
          </a:p>
        </p:txBody>
      </p:sp>
    </p:spTree>
    <p:extLst>
      <p:ext uri="{BB962C8B-B14F-4D97-AF65-F5344CB8AC3E}">
        <p14:creationId xmlns:p14="http://schemas.microsoft.com/office/powerpoint/2010/main" val="2450527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9CA90-DE48-B148-82D7-1CB414D7B4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1FDFF6-5DA0-77AE-06E7-8B886620FC0A}"/>
              </a:ext>
            </a:extLst>
          </p:cNvPr>
          <p:cNvSpPr>
            <a:spLocks noGrp="1"/>
          </p:cNvSpPr>
          <p:nvPr>
            <p:ph type="dt" sz="half" idx="10"/>
          </p:nvPr>
        </p:nvSpPr>
        <p:spPr/>
        <p:txBody>
          <a:bodyPr/>
          <a:lstStyle/>
          <a:p>
            <a:fld id="{459A3EB0-D59B-4226-9F52-671D244162B1}" type="datetimeFigureOut">
              <a:rPr lang="en-US" smtClean="0"/>
              <a:t>7/31/2023</a:t>
            </a:fld>
            <a:endParaRPr lang="en-US"/>
          </a:p>
        </p:txBody>
      </p:sp>
      <p:sp>
        <p:nvSpPr>
          <p:cNvPr id="4" name="Footer Placeholder 3">
            <a:extLst>
              <a:ext uri="{FF2B5EF4-FFF2-40B4-BE49-F238E27FC236}">
                <a16:creationId xmlns:a16="http://schemas.microsoft.com/office/drawing/2014/main" id="{92D4B302-D912-E845-5DDA-9AECAAE53F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3BE5A8-75A5-6ED4-5064-6BB1BB21F8B4}"/>
              </a:ext>
            </a:extLst>
          </p:cNvPr>
          <p:cNvSpPr>
            <a:spLocks noGrp="1"/>
          </p:cNvSpPr>
          <p:nvPr>
            <p:ph type="sldNum" sz="quarter" idx="12"/>
          </p:nvPr>
        </p:nvSpPr>
        <p:spPr/>
        <p:txBody>
          <a:bodyPr/>
          <a:lstStyle/>
          <a:p>
            <a:fld id="{20424724-F19C-4E78-880E-522AA26C3B86}" type="slidenum">
              <a:rPr lang="en-US" smtClean="0"/>
              <a:t>‹#›</a:t>
            </a:fld>
            <a:endParaRPr lang="en-US"/>
          </a:p>
        </p:txBody>
      </p:sp>
    </p:spTree>
    <p:extLst>
      <p:ext uri="{BB962C8B-B14F-4D97-AF65-F5344CB8AC3E}">
        <p14:creationId xmlns:p14="http://schemas.microsoft.com/office/powerpoint/2010/main" val="1908847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3B687-339B-9A29-D5FE-A433A058D734}"/>
              </a:ext>
            </a:extLst>
          </p:cNvPr>
          <p:cNvSpPr>
            <a:spLocks noGrp="1"/>
          </p:cNvSpPr>
          <p:nvPr>
            <p:ph type="dt" sz="half" idx="10"/>
          </p:nvPr>
        </p:nvSpPr>
        <p:spPr/>
        <p:txBody>
          <a:bodyPr/>
          <a:lstStyle/>
          <a:p>
            <a:fld id="{459A3EB0-D59B-4226-9F52-671D244162B1}" type="datetimeFigureOut">
              <a:rPr lang="en-US" smtClean="0"/>
              <a:t>7/31/2023</a:t>
            </a:fld>
            <a:endParaRPr lang="en-US"/>
          </a:p>
        </p:txBody>
      </p:sp>
      <p:sp>
        <p:nvSpPr>
          <p:cNvPr id="3" name="Footer Placeholder 2">
            <a:extLst>
              <a:ext uri="{FF2B5EF4-FFF2-40B4-BE49-F238E27FC236}">
                <a16:creationId xmlns:a16="http://schemas.microsoft.com/office/drawing/2014/main" id="{190771DB-C1D6-FAB4-0029-7591C90DF2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45DE6E-A3EB-D7BC-28E5-511E1E728210}"/>
              </a:ext>
            </a:extLst>
          </p:cNvPr>
          <p:cNvSpPr>
            <a:spLocks noGrp="1"/>
          </p:cNvSpPr>
          <p:nvPr>
            <p:ph type="sldNum" sz="quarter" idx="12"/>
          </p:nvPr>
        </p:nvSpPr>
        <p:spPr/>
        <p:txBody>
          <a:bodyPr/>
          <a:lstStyle/>
          <a:p>
            <a:fld id="{20424724-F19C-4E78-880E-522AA26C3B86}" type="slidenum">
              <a:rPr lang="en-US" smtClean="0"/>
              <a:t>‹#›</a:t>
            </a:fld>
            <a:endParaRPr lang="en-US"/>
          </a:p>
        </p:txBody>
      </p:sp>
    </p:spTree>
    <p:extLst>
      <p:ext uri="{BB962C8B-B14F-4D97-AF65-F5344CB8AC3E}">
        <p14:creationId xmlns:p14="http://schemas.microsoft.com/office/powerpoint/2010/main" val="2106345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9D968-1397-5B4F-B4E4-437E1176A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095DC7-C38E-B35F-C93C-A05B3470C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C221C7-40F8-ED74-68BB-A817980EA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F8C47E-A0BA-2D4D-E5CC-B5837A336BAE}"/>
              </a:ext>
            </a:extLst>
          </p:cNvPr>
          <p:cNvSpPr>
            <a:spLocks noGrp="1"/>
          </p:cNvSpPr>
          <p:nvPr>
            <p:ph type="dt" sz="half" idx="10"/>
          </p:nvPr>
        </p:nvSpPr>
        <p:spPr/>
        <p:txBody>
          <a:bodyPr/>
          <a:lstStyle/>
          <a:p>
            <a:fld id="{459A3EB0-D59B-4226-9F52-671D244162B1}" type="datetimeFigureOut">
              <a:rPr lang="en-US" smtClean="0"/>
              <a:t>7/31/2023</a:t>
            </a:fld>
            <a:endParaRPr lang="en-US"/>
          </a:p>
        </p:txBody>
      </p:sp>
      <p:sp>
        <p:nvSpPr>
          <p:cNvPr id="6" name="Footer Placeholder 5">
            <a:extLst>
              <a:ext uri="{FF2B5EF4-FFF2-40B4-BE49-F238E27FC236}">
                <a16:creationId xmlns:a16="http://schemas.microsoft.com/office/drawing/2014/main" id="{16B9E5B7-F29B-5F9C-6482-B10DD94B5E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FA016-BEE6-30B6-6BE4-5A8E4A7AAC8E}"/>
              </a:ext>
            </a:extLst>
          </p:cNvPr>
          <p:cNvSpPr>
            <a:spLocks noGrp="1"/>
          </p:cNvSpPr>
          <p:nvPr>
            <p:ph type="sldNum" sz="quarter" idx="12"/>
          </p:nvPr>
        </p:nvSpPr>
        <p:spPr/>
        <p:txBody>
          <a:bodyPr/>
          <a:lstStyle/>
          <a:p>
            <a:fld id="{20424724-F19C-4E78-880E-522AA26C3B86}" type="slidenum">
              <a:rPr lang="en-US" smtClean="0"/>
              <a:t>‹#›</a:t>
            </a:fld>
            <a:endParaRPr lang="en-US"/>
          </a:p>
        </p:txBody>
      </p:sp>
    </p:spTree>
    <p:extLst>
      <p:ext uri="{BB962C8B-B14F-4D97-AF65-F5344CB8AC3E}">
        <p14:creationId xmlns:p14="http://schemas.microsoft.com/office/powerpoint/2010/main" val="4185210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4DC1B-1F9C-52F1-6ED4-2413A9EB93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DE93A-F9FB-C972-8533-567DA8459B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6C714C-9EBE-245F-1CE7-03AE52028A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05EB-E5BD-7227-CC18-AC7B3B5D5DCE}"/>
              </a:ext>
            </a:extLst>
          </p:cNvPr>
          <p:cNvSpPr>
            <a:spLocks noGrp="1"/>
          </p:cNvSpPr>
          <p:nvPr>
            <p:ph type="dt" sz="half" idx="10"/>
          </p:nvPr>
        </p:nvSpPr>
        <p:spPr/>
        <p:txBody>
          <a:bodyPr/>
          <a:lstStyle/>
          <a:p>
            <a:fld id="{459A3EB0-D59B-4226-9F52-671D244162B1}" type="datetimeFigureOut">
              <a:rPr lang="en-US" smtClean="0"/>
              <a:t>7/31/2023</a:t>
            </a:fld>
            <a:endParaRPr lang="en-US"/>
          </a:p>
        </p:txBody>
      </p:sp>
      <p:sp>
        <p:nvSpPr>
          <p:cNvPr id="6" name="Footer Placeholder 5">
            <a:extLst>
              <a:ext uri="{FF2B5EF4-FFF2-40B4-BE49-F238E27FC236}">
                <a16:creationId xmlns:a16="http://schemas.microsoft.com/office/drawing/2014/main" id="{B50EC79B-A742-1519-26D3-C944678C8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3D2F12-A31F-A766-ADCC-429D8550BC1F}"/>
              </a:ext>
            </a:extLst>
          </p:cNvPr>
          <p:cNvSpPr>
            <a:spLocks noGrp="1"/>
          </p:cNvSpPr>
          <p:nvPr>
            <p:ph type="sldNum" sz="quarter" idx="12"/>
          </p:nvPr>
        </p:nvSpPr>
        <p:spPr/>
        <p:txBody>
          <a:bodyPr/>
          <a:lstStyle/>
          <a:p>
            <a:fld id="{20424724-F19C-4E78-880E-522AA26C3B86}" type="slidenum">
              <a:rPr lang="en-US" smtClean="0"/>
              <a:t>‹#›</a:t>
            </a:fld>
            <a:endParaRPr lang="en-US"/>
          </a:p>
        </p:txBody>
      </p:sp>
    </p:spTree>
    <p:extLst>
      <p:ext uri="{BB962C8B-B14F-4D97-AF65-F5344CB8AC3E}">
        <p14:creationId xmlns:p14="http://schemas.microsoft.com/office/powerpoint/2010/main" val="144763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619AD0-35BE-D006-9EAB-1A2D433332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E7B31B-33BE-2FD4-2E20-FADB223725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6B223B-DC52-E0CC-2330-93A700C82E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9A3EB0-D59B-4226-9F52-671D244162B1}" type="datetimeFigureOut">
              <a:rPr lang="en-US" smtClean="0"/>
              <a:t>7/31/2023</a:t>
            </a:fld>
            <a:endParaRPr lang="en-US"/>
          </a:p>
        </p:txBody>
      </p:sp>
      <p:sp>
        <p:nvSpPr>
          <p:cNvPr id="5" name="Footer Placeholder 4">
            <a:extLst>
              <a:ext uri="{FF2B5EF4-FFF2-40B4-BE49-F238E27FC236}">
                <a16:creationId xmlns:a16="http://schemas.microsoft.com/office/drawing/2014/main" id="{16ACDFC2-9831-39EA-28B1-C75C948795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3D9D65-176A-6472-EB88-D093EA5D66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24724-F19C-4E78-880E-522AA26C3B86}" type="slidenum">
              <a:rPr lang="en-US" smtClean="0"/>
              <a:t>‹#›</a:t>
            </a:fld>
            <a:endParaRPr lang="en-US"/>
          </a:p>
        </p:txBody>
      </p:sp>
    </p:spTree>
    <p:extLst>
      <p:ext uri="{BB962C8B-B14F-4D97-AF65-F5344CB8AC3E}">
        <p14:creationId xmlns:p14="http://schemas.microsoft.com/office/powerpoint/2010/main" val="3127858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hyperlink" Target="https://www.nanoscribe.com/en/products/quantum-x-bio/" TargetMode="External"/><Relationship Id="rId7"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s://www.brinter.com/product/brinter-one/"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hyperlink" Target="https://www.allevi3d.com/allevi-3/"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hyperlink" Target="https://www.goengineer.com/3d-printing/polyjet/j750-j735"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hyperlink" Target="https://markforged.com/3d-printers/metal-x" TargetMode="External"/><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s://lulzbot.com/store/taz-6"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formlabs.com/3d-printers/form-3b/"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Q (@MSUIQ) / Twitter">
            <a:extLst>
              <a:ext uri="{FF2B5EF4-FFF2-40B4-BE49-F238E27FC236}">
                <a16:creationId xmlns:a16="http://schemas.microsoft.com/office/drawing/2014/main" id="{5300279D-7CC9-9488-6A87-5BAE4AAE3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479" y="0"/>
            <a:ext cx="1238521" cy="123852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FAC4D07-4018-0F91-F151-466448578A15}"/>
              </a:ext>
            </a:extLst>
          </p:cNvPr>
          <p:cNvSpPr txBox="1"/>
          <p:nvPr/>
        </p:nvSpPr>
        <p:spPr>
          <a:xfrm>
            <a:off x="1233714" y="1476446"/>
            <a:ext cx="9985829" cy="4154984"/>
          </a:xfrm>
          <a:prstGeom prst="rect">
            <a:avLst/>
          </a:prstGeom>
          <a:noFill/>
        </p:spPr>
        <p:txBody>
          <a:bodyPr wrap="square">
            <a:spAutoFit/>
          </a:bodyPr>
          <a:lstStyle/>
          <a:p>
            <a:pPr algn="ctr"/>
            <a:r>
              <a:rPr lang="en-US" sz="3200" b="1" i="0" cap="all" dirty="0">
                <a:solidFill>
                  <a:srgbClr val="000000"/>
                </a:solidFill>
                <a:effectLst/>
                <a:latin typeface="Montserrat" panose="00000500000000000000" pitchFamily="2" charset="0"/>
              </a:rPr>
              <a:t>IQ 3D PRINTING CORE</a:t>
            </a:r>
          </a:p>
          <a:p>
            <a:endParaRPr lang="en-US" sz="3200" b="1" dirty="0">
              <a:latin typeface="Montserrat" panose="00000500000000000000" pitchFamily="2" charset="0"/>
            </a:endParaRPr>
          </a:p>
          <a:p>
            <a:r>
              <a:rPr lang="en-US" sz="2400" dirty="0">
                <a:latin typeface="Montserrat" panose="00000500000000000000" pitchFamily="2" charset="0"/>
              </a:rPr>
              <a:t>The 3D Printing Core empowers you with an array of cutting-edge 3D printing solutions, catering to a vast array of materials including plastics, metals, and living materials (cells &amp; bacteria). Our unrivaled versatility extends across an impressive spectrum of dimensions, encompassing nanometer precision all the way up to grand scales. With us, you unlock boundless potential for turning your boldest visions into tangible reality.</a:t>
            </a:r>
          </a:p>
          <a:p>
            <a:endParaRPr lang="en-US" sz="3200" b="1" dirty="0">
              <a:latin typeface="Montserrat" panose="00000500000000000000" pitchFamily="2" charset="0"/>
            </a:endParaRPr>
          </a:p>
        </p:txBody>
      </p:sp>
    </p:spTree>
    <p:extLst>
      <p:ext uri="{BB962C8B-B14F-4D97-AF65-F5344CB8AC3E}">
        <p14:creationId xmlns:p14="http://schemas.microsoft.com/office/powerpoint/2010/main" val="1852864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noscribe Quantum X bio">
            <a:extLst>
              <a:ext uri="{FF2B5EF4-FFF2-40B4-BE49-F238E27FC236}">
                <a16:creationId xmlns:a16="http://schemas.microsoft.com/office/drawing/2014/main" id="{6961C867-4AE9-6780-BD3C-4A4C1C76B7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81" t="11580" r="58031" b="7822"/>
          <a:stretch/>
        </p:blipFill>
        <p:spPr bwMode="auto">
          <a:xfrm>
            <a:off x="1669560" y="1225395"/>
            <a:ext cx="1813453" cy="2084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ratasys J750 / J735 Pantone Colour 3D Printer with Texture Mapping">
            <a:extLst>
              <a:ext uri="{FF2B5EF4-FFF2-40B4-BE49-F238E27FC236}">
                <a16:creationId xmlns:a16="http://schemas.microsoft.com/office/drawing/2014/main" id="{261398FD-B7E7-9355-5FC0-1170B29F6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596" y="1570709"/>
            <a:ext cx="2025597" cy="14180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levi 3 bioprinter">
            <a:extLst>
              <a:ext uri="{FF2B5EF4-FFF2-40B4-BE49-F238E27FC236}">
                <a16:creationId xmlns:a16="http://schemas.microsoft.com/office/drawing/2014/main" id="{915907BF-70E6-4480-F231-CA4C090F1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753" y="4084832"/>
            <a:ext cx="2850259" cy="189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rinter ONE - Multitool 3D Bioprinter">
            <a:extLst>
              <a:ext uri="{FF2B5EF4-FFF2-40B4-BE49-F238E27FC236}">
                <a16:creationId xmlns:a16="http://schemas.microsoft.com/office/drawing/2014/main" id="{9310162C-FDF7-E570-0D77-F49D4D732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222" y="1374231"/>
            <a:ext cx="1936039" cy="19360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CE72CE-8BB6-D79A-7D09-F16D53C3F3B5}"/>
              </a:ext>
            </a:extLst>
          </p:cNvPr>
          <p:cNvSpPr txBox="1"/>
          <p:nvPr/>
        </p:nvSpPr>
        <p:spPr>
          <a:xfrm>
            <a:off x="3271937" y="6142855"/>
            <a:ext cx="2505075" cy="369332"/>
          </a:xfrm>
          <a:prstGeom prst="rect">
            <a:avLst/>
          </a:prstGeom>
          <a:noFill/>
        </p:spPr>
        <p:txBody>
          <a:bodyPr wrap="square">
            <a:spAutoFit/>
          </a:bodyPr>
          <a:lstStyle/>
          <a:p>
            <a:r>
              <a:rPr lang="en-US" b="1" dirty="0" err="1">
                <a:latin typeface="Montserrat" panose="00000500000000000000" pitchFamily="2" charset="0"/>
                <a:ea typeface="Roboto" panose="02000000000000000000" pitchFamily="2" charset="0"/>
                <a:cs typeface="Roboto" panose="02000000000000000000" pitchFamily="2" charset="0"/>
              </a:rPr>
              <a:t>Allevi</a:t>
            </a:r>
            <a:r>
              <a:rPr lang="en-US" b="1" dirty="0">
                <a:latin typeface="Montserrat" panose="00000500000000000000" pitchFamily="2" charset="0"/>
                <a:ea typeface="Roboto" panose="02000000000000000000" pitchFamily="2" charset="0"/>
                <a:cs typeface="Roboto" panose="02000000000000000000" pitchFamily="2" charset="0"/>
              </a:rPr>
              <a:t> 3 Bioprinter</a:t>
            </a:r>
          </a:p>
        </p:txBody>
      </p:sp>
      <p:pic>
        <p:nvPicPr>
          <p:cNvPr id="2" name="Picture 1">
            <a:extLst>
              <a:ext uri="{FF2B5EF4-FFF2-40B4-BE49-F238E27FC236}">
                <a16:creationId xmlns:a16="http://schemas.microsoft.com/office/drawing/2014/main" id="{6C8B6444-CB1B-53DC-681D-EBB93445B31D}"/>
              </a:ext>
            </a:extLst>
          </p:cNvPr>
          <p:cNvPicPr>
            <a:picLocks noChangeAspect="1"/>
          </p:cNvPicPr>
          <p:nvPr/>
        </p:nvPicPr>
        <p:blipFill rotWithShape="1">
          <a:blip r:embed="rId6"/>
          <a:srcRect t="19536" b="12785"/>
          <a:stretch/>
        </p:blipFill>
        <p:spPr>
          <a:xfrm>
            <a:off x="9067664" y="4079570"/>
            <a:ext cx="2505075" cy="1695409"/>
          </a:xfrm>
          <a:prstGeom prst="rect">
            <a:avLst/>
          </a:prstGeom>
        </p:spPr>
      </p:pic>
      <p:pic>
        <p:nvPicPr>
          <p:cNvPr id="3" name="Picture 2">
            <a:extLst>
              <a:ext uri="{FF2B5EF4-FFF2-40B4-BE49-F238E27FC236}">
                <a16:creationId xmlns:a16="http://schemas.microsoft.com/office/drawing/2014/main" id="{5A398754-18CC-FFA3-A209-A6D85AE8E3EC}"/>
              </a:ext>
            </a:extLst>
          </p:cNvPr>
          <p:cNvPicPr>
            <a:picLocks noChangeAspect="1"/>
          </p:cNvPicPr>
          <p:nvPr/>
        </p:nvPicPr>
        <p:blipFill>
          <a:blip r:embed="rId7"/>
          <a:stretch>
            <a:fillRect/>
          </a:stretch>
        </p:blipFill>
        <p:spPr>
          <a:xfrm>
            <a:off x="1329154" y="3940290"/>
            <a:ext cx="1218612" cy="1988939"/>
          </a:xfrm>
          <a:prstGeom prst="rect">
            <a:avLst/>
          </a:prstGeom>
        </p:spPr>
      </p:pic>
      <p:sp>
        <p:nvSpPr>
          <p:cNvPr id="7" name="TextBox 6">
            <a:extLst>
              <a:ext uri="{FF2B5EF4-FFF2-40B4-BE49-F238E27FC236}">
                <a16:creationId xmlns:a16="http://schemas.microsoft.com/office/drawing/2014/main" id="{25898892-ABB6-C7A3-1B97-A8BE4EC3C46A}"/>
              </a:ext>
            </a:extLst>
          </p:cNvPr>
          <p:cNvSpPr txBox="1"/>
          <p:nvPr/>
        </p:nvSpPr>
        <p:spPr>
          <a:xfrm>
            <a:off x="915905" y="3184973"/>
            <a:ext cx="3492076" cy="369332"/>
          </a:xfrm>
          <a:prstGeom prst="rect">
            <a:avLst/>
          </a:prstGeom>
          <a:noFill/>
        </p:spPr>
        <p:txBody>
          <a:bodyPr wrap="square">
            <a:spAutoFit/>
          </a:bodyPr>
          <a:lstStyle/>
          <a:p>
            <a:pPr algn="l"/>
            <a:r>
              <a:rPr lang="en-US" b="1" i="0" dirty="0" err="1">
                <a:solidFill>
                  <a:srgbClr val="241D38"/>
                </a:solidFill>
                <a:effectLst/>
                <a:latin typeface="Montserrat" panose="00000500000000000000" pitchFamily="2" charset="0"/>
                <a:ea typeface="Roboto" panose="02000000000000000000" pitchFamily="2" charset="0"/>
                <a:cs typeface="Roboto" panose="02000000000000000000" pitchFamily="2" charset="0"/>
              </a:rPr>
              <a:t>Nanoscribe</a:t>
            </a:r>
            <a:r>
              <a:rPr lang="en-US" b="1" i="0" dirty="0">
                <a:solidFill>
                  <a:srgbClr val="241D38"/>
                </a:solidFill>
                <a:effectLst/>
                <a:latin typeface="Montserrat" panose="00000500000000000000" pitchFamily="2" charset="0"/>
                <a:ea typeface="Roboto" panose="02000000000000000000" pitchFamily="2" charset="0"/>
                <a:cs typeface="Roboto" panose="02000000000000000000" pitchFamily="2" charset="0"/>
              </a:rPr>
              <a:t> Quantum X bio</a:t>
            </a:r>
          </a:p>
        </p:txBody>
      </p:sp>
      <p:sp>
        <p:nvSpPr>
          <p:cNvPr id="9" name="TextBox 8">
            <a:extLst>
              <a:ext uri="{FF2B5EF4-FFF2-40B4-BE49-F238E27FC236}">
                <a16:creationId xmlns:a16="http://schemas.microsoft.com/office/drawing/2014/main" id="{DC4EBEA3-7D1A-040C-2536-B4DB7C53B39B}"/>
              </a:ext>
            </a:extLst>
          </p:cNvPr>
          <p:cNvSpPr txBox="1"/>
          <p:nvPr/>
        </p:nvSpPr>
        <p:spPr>
          <a:xfrm>
            <a:off x="5219724" y="3232491"/>
            <a:ext cx="6096000" cy="369332"/>
          </a:xfrm>
          <a:prstGeom prst="rect">
            <a:avLst/>
          </a:prstGeom>
          <a:noFill/>
        </p:spPr>
        <p:txBody>
          <a:bodyPr wrap="square">
            <a:spAutoFit/>
          </a:bodyPr>
          <a:lstStyle/>
          <a:p>
            <a:pPr algn="l"/>
            <a:r>
              <a:rPr lang="en-US" b="1" i="0" dirty="0">
                <a:solidFill>
                  <a:srgbClr val="241D38"/>
                </a:solidFill>
                <a:effectLst/>
                <a:latin typeface="Montserrat" panose="00000500000000000000" pitchFamily="2" charset="0"/>
                <a:ea typeface="Roboto" panose="02000000000000000000" pitchFamily="2" charset="0"/>
                <a:cs typeface="Roboto" panose="02000000000000000000" pitchFamily="2" charset="0"/>
              </a:rPr>
              <a:t>Brinter ONE</a:t>
            </a:r>
          </a:p>
        </p:txBody>
      </p:sp>
      <p:sp>
        <p:nvSpPr>
          <p:cNvPr id="11" name="TextBox 10">
            <a:extLst>
              <a:ext uri="{FF2B5EF4-FFF2-40B4-BE49-F238E27FC236}">
                <a16:creationId xmlns:a16="http://schemas.microsoft.com/office/drawing/2014/main" id="{02A60FE4-9C90-E3FB-B52A-8489F3089A0B}"/>
              </a:ext>
            </a:extLst>
          </p:cNvPr>
          <p:cNvSpPr txBox="1"/>
          <p:nvPr/>
        </p:nvSpPr>
        <p:spPr>
          <a:xfrm>
            <a:off x="9203821" y="6142855"/>
            <a:ext cx="6096000" cy="369332"/>
          </a:xfrm>
          <a:prstGeom prst="rect">
            <a:avLst/>
          </a:prstGeom>
          <a:noFill/>
        </p:spPr>
        <p:txBody>
          <a:bodyPr wrap="square">
            <a:spAutoFit/>
          </a:bodyPr>
          <a:lstStyle>
            <a:defPPr>
              <a:defRPr lang="en-US"/>
            </a:defPPr>
            <a:lvl1pPr>
              <a:defRPr>
                <a:latin typeface="Aptos Black" panose="020F0502020204030204" pitchFamily="34" charset="0"/>
                <a:ea typeface="Roboto" panose="02000000000000000000" pitchFamily="2" charset="0"/>
                <a:cs typeface="Roboto" panose="02000000000000000000" pitchFamily="2" charset="0"/>
              </a:defRPr>
            </a:lvl1pPr>
          </a:lstStyle>
          <a:p>
            <a:r>
              <a:rPr lang="en-US" b="1" dirty="0" err="1">
                <a:latin typeface="Montserrat" panose="00000500000000000000" pitchFamily="2" charset="0"/>
              </a:rPr>
              <a:t>Formlabs</a:t>
            </a:r>
            <a:r>
              <a:rPr lang="en-US" b="1" dirty="0">
                <a:latin typeface="Montserrat" panose="00000500000000000000" pitchFamily="2" charset="0"/>
              </a:rPr>
              <a:t> Form 3B+ </a:t>
            </a:r>
          </a:p>
        </p:txBody>
      </p:sp>
      <p:sp>
        <p:nvSpPr>
          <p:cNvPr id="13" name="TextBox 12">
            <a:extLst>
              <a:ext uri="{FF2B5EF4-FFF2-40B4-BE49-F238E27FC236}">
                <a16:creationId xmlns:a16="http://schemas.microsoft.com/office/drawing/2014/main" id="{18B895C8-A090-B058-AEFB-C881F9918F74}"/>
              </a:ext>
            </a:extLst>
          </p:cNvPr>
          <p:cNvSpPr txBox="1"/>
          <p:nvPr/>
        </p:nvSpPr>
        <p:spPr>
          <a:xfrm>
            <a:off x="68314" y="6142855"/>
            <a:ext cx="6096000" cy="369332"/>
          </a:xfrm>
          <a:prstGeom prst="rect">
            <a:avLst/>
          </a:prstGeom>
          <a:noFill/>
        </p:spPr>
        <p:txBody>
          <a:bodyPr wrap="square">
            <a:spAutoFit/>
          </a:bodyPr>
          <a:lstStyle/>
          <a:p>
            <a:pPr algn="l"/>
            <a:r>
              <a:rPr lang="en-US" b="1" i="0" dirty="0" err="1">
                <a:solidFill>
                  <a:srgbClr val="241D38"/>
                </a:solidFill>
                <a:effectLst/>
                <a:latin typeface="Montserrat" panose="00000500000000000000" pitchFamily="2" charset="0"/>
                <a:ea typeface="Roboto" panose="02000000000000000000" pitchFamily="2" charset="0"/>
                <a:cs typeface="Roboto" panose="02000000000000000000" pitchFamily="2" charset="0"/>
              </a:rPr>
              <a:t>Markforged</a:t>
            </a:r>
            <a:r>
              <a:rPr lang="en-US" b="1" i="0" dirty="0">
                <a:solidFill>
                  <a:srgbClr val="241D38"/>
                </a:solidFill>
                <a:effectLst/>
                <a:latin typeface="Montserrat" panose="00000500000000000000" pitchFamily="2" charset="0"/>
                <a:ea typeface="Roboto" panose="02000000000000000000" pitchFamily="2" charset="0"/>
                <a:cs typeface="Roboto" panose="02000000000000000000" pitchFamily="2" charset="0"/>
              </a:rPr>
              <a:t> Metal X</a:t>
            </a:r>
          </a:p>
        </p:txBody>
      </p:sp>
      <p:sp>
        <p:nvSpPr>
          <p:cNvPr id="15" name="TextBox 14">
            <a:extLst>
              <a:ext uri="{FF2B5EF4-FFF2-40B4-BE49-F238E27FC236}">
                <a16:creationId xmlns:a16="http://schemas.microsoft.com/office/drawing/2014/main" id="{E12E2793-6AAE-56A2-5581-D449D10A7D6B}"/>
              </a:ext>
            </a:extLst>
          </p:cNvPr>
          <p:cNvSpPr txBox="1"/>
          <p:nvPr/>
        </p:nvSpPr>
        <p:spPr>
          <a:xfrm>
            <a:off x="8142574" y="3232491"/>
            <a:ext cx="3394075" cy="369332"/>
          </a:xfrm>
          <a:prstGeom prst="rect">
            <a:avLst/>
          </a:prstGeom>
          <a:noFill/>
        </p:spPr>
        <p:txBody>
          <a:bodyPr wrap="square">
            <a:spAutoFit/>
          </a:bodyPr>
          <a:lstStyle/>
          <a:p>
            <a:pPr algn="l"/>
            <a:r>
              <a:rPr lang="en-US" b="1" i="0" dirty="0">
                <a:solidFill>
                  <a:srgbClr val="241D38"/>
                </a:solidFill>
                <a:effectLst/>
                <a:latin typeface="Montserrat" panose="00000500000000000000" pitchFamily="2" charset="0"/>
                <a:ea typeface="Roboto" panose="02000000000000000000" pitchFamily="2" charset="0"/>
                <a:cs typeface="Roboto" panose="02000000000000000000" pitchFamily="2" charset="0"/>
              </a:rPr>
              <a:t>STRATASYS J750</a:t>
            </a:r>
          </a:p>
        </p:txBody>
      </p:sp>
      <p:pic>
        <p:nvPicPr>
          <p:cNvPr id="4098" name="Picture 2" descr="IQ (@MSUIQ) / Twitter">
            <a:extLst>
              <a:ext uri="{FF2B5EF4-FFF2-40B4-BE49-F238E27FC236}">
                <a16:creationId xmlns:a16="http://schemas.microsoft.com/office/drawing/2014/main" id="{5300279D-7CC9-9488-6A87-5BAE4AAE3B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53479" y="0"/>
            <a:ext cx="1238521" cy="123852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FAC4D07-4018-0F91-F151-466448578A15}"/>
              </a:ext>
            </a:extLst>
          </p:cNvPr>
          <p:cNvSpPr txBox="1"/>
          <p:nvPr/>
        </p:nvSpPr>
        <p:spPr>
          <a:xfrm>
            <a:off x="-202957" y="320310"/>
            <a:ext cx="12597914" cy="584775"/>
          </a:xfrm>
          <a:prstGeom prst="rect">
            <a:avLst/>
          </a:prstGeom>
          <a:noFill/>
        </p:spPr>
        <p:txBody>
          <a:bodyPr wrap="square">
            <a:spAutoFit/>
          </a:bodyPr>
          <a:lstStyle/>
          <a:p>
            <a:pPr algn="ctr"/>
            <a:r>
              <a:rPr lang="en-US" sz="3200" b="1" i="0" cap="all" dirty="0">
                <a:solidFill>
                  <a:srgbClr val="000000"/>
                </a:solidFill>
                <a:effectLst/>
                <a:latin typeface="Montserrat" panose="00000500000000000000" pitchFamily="2" charset="0"/>
              </a:rPr>
              <a:t>3D Printers</a:t>
            </a:r>
          </a:p>
        </p:txBody>
      </p:sp>
      <p:pic>
        <p:nvPicPr>
          <p:cNvPr id="6" name="Picture 2">
            <a:extLst>
              <a:ext uri="{FF2B5EF4-FFF2-40B4-BE49-F238E27FC236}">
                <a16:creationId xmlns:a16="http://schemas.microsoft.com/office/drawing/2014/main" id="{F717C451-896B-F40C-FA91-AF5D63A82C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4344" y="3943031"/>
            <a:ext cx="2290965" cy="20181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E76F48C-7AFE-01C7-98C4-C08490AD3E33}"/>
              </a:ext>
            </a:extLst>
          </p:cNvPr>
          <p:cNvSpPr txBox="1"/>
          <p:nvPr/>
        </p:nvSpPr>
        <p:spPr>
          <a:xfrm>
            <a:off x="6255518" y="6142855"/>
            <a:ext cx="7753350" cy="369332"/>
          </a:xfrm>
          <a:prstGeom prst="rect">
            <a:avLst/>
          </a:prstGeom>
          <a:noFill/>
        </p:spPr>
        <p:txBody>
          <a:bodyPr wrap="square">
            <a:spAutoFit/>
          </a:bodyPr>
          <a:lstStyle/>
          <a:p>
            <a:pPr algn="l"/>
            <a:r>
              <a:rPr lang="en-US" b="1" i="0" dirty="0">
                <a:solidFill>
                  <a:srgbClr val="241D38"/>
                </a:solidFill>
                <a:effectLst/>
                <a:latin typeface="Montserrat" panose="00000500000000000000" pitchFamily="2" charset="0"/>
              </a:rPr>
              <a:t>LulzBot TAZ 6</a:t>
            </a:r>
          </a:p>
        </p:txBody>
      </p:sp>
    </p:spTree>
    <p:extLst>
      <p:ext uri="{BB962C8B-B14F-4D97-AF65-F5344CB8AC3E}">
        <p14:creationId xmlns:p14="http://schemas.microsoft.com/office/powerpoint/2010/main" val="1048324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anoscribe Quantum X bio">
            <a:extLst>
              <a:ext uri="{FF2B5EF4-FFF2-40B4-BE49-F238E27FC236}">
                <a16:creationId xmlns:a16="http://schemas.microsoft.com/office/drawing/2014/main" id="{40416FCA-6B7A-09E7-E9F7-E9363FAC75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81" t="11580" r="58031" b="7822"/>
          <a:stretch/>
        </p:blipFill>
        <p:spPr bwMode="auto">
          <a:xfrm>
            <a:off x="104775" y="143111"/>
            <a:ext cx="3479279" cy="40000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1E1C16A-9450-EC96-F7E1-714D6F3E9F7F}"/>
              </a:ext>
            </a:extLst>
          </p:cNvPr>
          <p:cNvSpPr txBox="1"/>
          <p:nvPr/>
        </p:nvSpPr>
        <p:spPr>
          <a:xfrm>
            <a:off x="3876973" y="143111"/>
            <a:ext cx="6096000" cy="3970318"/>
          </a:xfrm>
          <a:prstGeom prst="rect">
            <a:avLst/>
          </a:prstGeom>
          <a:noFill/>
        </p:spPr>
        <p:txBody>
          <a:bodyPr wrap="square">
            <a:spAutoFit/>
          </a:bodyPr>
          <a:lstStyle/>
          <a:p>
            <a:pPr algn="l"/>
            <a:r>
              <a:rPr lang="en-US" b="1" i="0" dirty="0" err="1">
                <a:solidFill>
                  <a:srgbClr val="241D38"/>
                </a:solidFill>
                <a:effectLst/>
                <a:latin typeface="Montserrat" panose="00000500000000000000" pitchFamily="2" charset="0"/>
              </a:rPr>
              <a:t>Nanoscribe</a:t>
            </a:r>
            <a:r>
              <a:rPr lang="en-US" b="1" i="0" dirty="0">
                <a:solidFill>
                  <a:srgbClr val="241D38"/>
                </a:solidFill>
                <a:effectLst/>
                <a:latin typeface="Montserrat" panose="00000500000000000000" pitchFamily="2" charset="0"/>
              </a:rPr>
              <a:t> Quantum X bio</a:t>
            </a:r>
          </a:p>
          <a:p>
            <a:pPr algn="l"/>
            <a:r>
              <a:rPr lang="en-US" b="1" dirty="0">
                <a:solidFill>
                  <a:srgbClr val="241D38"/>
                </a:solidFill>
                <a:latin typeface="Montserrat" panose="00000500000000000000" pitchFamily="2" charset="0"/>
              </a:rPr>
              <a:t>(Start 2024)</a:t>
            </a:r>
            <a:endParaRPr lang="en-US" b="1" i="0" dirty="0">
              <a:solidFill>
                <a:srgbClr val="241D38"/>
              </a:solidFill>
              <a:effectLst/>
              <a:latin typeface="Montserrat" panose="00000500000000000000" pitchFamily="2" charset="0"/>
            </a:endParaRPr>
          </a:p>
          <a:p>
            <a:pPr algn="l"/>
            <a:endParaRPr lang="en-US" b="1" i="0" dirty="0">
              <a:solidFill>
                <a:srgbClr val="00AFEB"/>
              </a:solidFill>
              <a:effectLst/>
              <a:latin typeface="Montserrat" panose="00000500000000000000" pitchFamily="2" charset="0"/>
            </a:endParaRPr>
          </a:p>
          <a:p>
            <a:pPr algn="l"/>
            <a:r>
              <a:rPr lang="en-US" b="1" i="0" dirty="0">
                <a:solidFill>
                  <a:srgbClr val="00AFEB"/>
                </a:solidFill>
                <a:effectLst/>
                <a:latin typeface="Montserrat" panose="00000500000000000000" pitchFamily="2" charset="0"/>
              </a:rPr>
              <a:t>Description:</a:t>
            </a:r>
          </a:p>
          <a:p>
            <a:pPr algn="l"/>
            <a:r>
              <a:rPr lang="en-US" b="1" i="0" dirty="0">
                <a:solidFill>
                  <a:srgbClr val="00AFEB"/>
                </a:solidFill>
                <a:effectLst/>
                <a:latin typeface="Montserrat" panose="00000500000000000000" pitchFamily="2" charset="0"/>
              </a:rPr>
              <a:t>The world’s most accurate 3D bioprinter enables a diversity of biological and biomedical applications with a wide choice of biocompatible materials, both synthetically made and naturally derived.</a:t>
            </a:r>
          </a:p>
          <a:p>
            <a:pPr algn="l"/>
            <a:endParaRPr lang="en-US" b="1" dirty="0">
              <a:solidFill>
                <a:srgbClr val="00AFEB"/>
              </a:solidFill>
              <a:latin typeface="Montserrat" panose="00000500000000000000" pitchFamily="2" charset="0"/>
            </a:endParaRPr>
          </a:p>
          <a:p>
            <a:pPr algn="l"/>
            <a:r>
              <a:rPr lang="en-US" b="1" i="0" dirty="0">
                <a:solidFill>
                  <a:srgbClr val="00AFEB"/>
                </a:solidFill>
                <a:effectLst/>
                <a:latin typeface="Montserrat" panose="00000500000000000000" pitchFamily="2" charset="0"/>
              </a:rPr>
              <a:t>Link:</a:t>
            </a:r>
          </a:p>
          <a:p>
            <a:pPr algn="l"/>
            <a:r>
              <a:rPr lang="en-US" dirty="0">
                <a:latin typeface="Montserrat" panose="00000500000000000000" pitchFamily="2" charset="0"/>
                <a:hlinkClick r:id="rId3"/>
              </a:rPr>
              <a:t>Quantum X bio: our new high-precision 3D bioprinter (nanoscribe.com)</a:t>
            </a:r>
            <a:endParaRPr lang="en-US" b="1" i="0" dirty="0">
              <a:solidFill>
                <a:srgbClr val="00AFEB"/>
              </a:solidFill>
              <a:effectLst/>
              <a:latin typeface="Montserrat" panose="00000500000000000000" pitchFamily="2" charset="0"/>
            </a:endParaRPr>
          </a:p>
          <a:p>
            <a:pPr algn="l"/>
            <a:endParaRPr lang="en-US" b="1" i="0" dirty="0">
              <a:solidFill>
                <a:srgbClr val="00AFEB"/>
              </a:solidFill>
              <a:effectLst/>
              <a:latin typeface="Montserrat" panose="00000500000000000000" pitchFamily="2" charset="0"/>
            </a:endParaRPr>
          </a:p>
        </p:txBody>
      </p:sp>
      <p:pic>
        <p:nvPicPr>
          <p:cNvPr id="9" name="Picture 8">
            <a:extLst>
              <a:ext uri="{FF2B5EF4-FFF2-40B4-BE49-F238E27FC236}">
                <a16:creationId xmlns:a16="http://schemas.microsoft.com/office/drawing/2014/main" id="{3D684068-67BC-F7EA-D834-E3772158FF51}"/>
              </a:ext>
            </a:extLst>
          </p:cNvPr>
          <p:cNvPicPr>
            <a:picLocks noChangeAspect="1"/>
          </p:cNvPicPr>
          <p:nvPr/>
        </p:nvPicPr>
        <p:blipFill>
          <a:blip r:embed="rId4"/>
          <a:stretch>
            <a:fillRect/>
          </a:stretch>
        </p:blipFill>
        <p:spPr>
          <a:xfrm>
            <a:off x="3852182" y="4038600"/>
            <a:ext cx="3624943" cy="2819400"/>
          </a:xfrm>
          <a:prstGeom prst="rect">
            <a:avLst/>
          </a:prstGeom>
        </p:spPr>
      </p:pic>
      <p:pic>
        <p:nvPicPr>
          <p:cNvPr id="10" name="Picture 9">
            <a:extLst>
              <a:ext uri="{FF2B5EF4-FFF2-40B4-BE49-F238E27FC236}">
                <a16:creationId xmlns:a16="http://schemas.microsoft.com/office/drawing/2014/main" id="{C0DE0F24-0CE1-5333-3A83-F20190021F3E}"/>
              </a:ext>
            </a:extLst>
          </p:cNvPr>
          <p:cNvPicPr>
            <a:picLocks noChangeAspect="1"/>
          </p:cNvPicPr>
          <p:nvPr/>
        </p:nvPicPr>
        <p:blipFill>
          <a:blip r:embed="rId5"/>
          <a:stretch>
            <a:fillRect/>
          </a:stretch>
        </p:blipFill>
        <p:spPr>
          <a:xfrm>
            <a:off x="304502" y="4128970"/>
            <a:ext cx="3079824" cy="2395419"/>
          </a:xfrm>
          <a:prstGeom prst="rect">
            <a:avLst/>
          </a:prstGeom>
        </p:spPr>
      </p:pic>
      <p:pic>
        <p:nvPicPr>
          <p:cNvPr id="11" name="Picture 10">
            <a:extLst>
              <a:ext uri="{FF2B5EF4-FFF2-40B4-BE49-F238E27FC236}">
                <a16:creationId xmlns:a16="http://schemas.microsoft.com/office/drawing/2014/main" id="{E494381B-7C2B-B027-A71D-82F94710D6A5}"/>
              </a:ext>
            </a:extLst>
          </p:cNvPr>
          <p:cNvPicPr>
            <a:picLocks noChangeAspect="1"/>
          </p:cNvPicPr>
          <p:nvPr/>
        </p:nvPicPr>
        <p:blipFill>
          <a:blip r:embed="rId6"/>
          <a:stretch>
            <a:fillRect/>
          </a:stretch>
        </p:blipFill>
        <p:spPr>
          <a:xfrm>
            <a:off x="8058448" y="3879850"/>
            <a:ext cx="3829050" cy="2978150"/>
          </a:xfrm>
          <a:prstGeom prst="rect">
            <a:avLst/>
          </a:prstGeom>
        </p:spPr>
      </p:pic>
      <p:pic>
        <p:nvPicPr>
          <p:cNvPr id="2" name="Picture 2" descr="IQ (@MSUIQ) / Twitter">
            <a:extLst>
              <a:ext uri="{FF2B5EF4-FFF2-40B4-BE49-F238E27FC236}">
                <a16:creationId xmlns:a16="http://schemas.microsoft.com/office/drawing/2014/main" id="{835A1C5F-1D0C-EAA0-F677-726BE8F0EC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53479" y="0"/>
            <a:ext cx="1238521" cy="123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939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3BBEC5-C4BF-AA8E-8F1A-2212C4868982}"/>
              </a:ext>
            </a:extLst>
          </p:cNvPr>
          <p:cNvPicPr>
            <a:picLocks noChangeAspect="1"/>
          </p:cNvPicPr>
          <p:nvPr/>
        </p:nvPicPr>
        <p:blipFill>
          <a:blip r:embed="rId2"/>
          <a:stretch>
            <a:fillRect/>
          </a:stretch>
        </p:blipFill>
        <p:spPr>
          <a:xfrm>
            <a:off x="275975" y="970045"/>
            <a:ext cx="4162425" cy="4162425"/>
          </a:xfrm>
          <a:prstGeom prst="rect">
            <a:avLst/>
          </a:prstGeom>
        </p:spPr>
      </p:pic>
      <p:sp>
        <p:nvSpPr>
          <p:cNvPr id="5" name="TextBox 4">
            <a:extLst>
              <a:ext uri="{FF2B5EF4-FFF2-40B4-BE49-F238E27FC236}">
                <a16:creationId xmlns:a16="http://schemas.microsoft.com/office/drawing/2014/main" id="{75AB5843-FEFB-1F64-E06C-2985E3A9E7DA}"/>
              </a:ext>
            </a:extLst>
          </p:cNvPr>
          <p:cNvSpPr txBox="1"/>
          <p:nvPr/>
        </p:nvSpPr>
        <p:spPr>
          <a:xfrm>
            <a:off x="5056272" y="1802005"/>
            <a:ext cx="6096000" cy="3416320"/>
          </a:xfrm>
          <a:prstGeom prst="rect">
            <a:avLst/>
          </a:prstGeom>
          <a:noFill/>
        </p:spPr>
        <p:txBody>
          <a:bodyPr wrap="square">
            <a:spAutoFit/>
          </a:bodyPr>
          <a:lstStyle/>
          <a:p>
            <a:pPr algn="l"/>
            <a:r>
              <a:rPr lang="en-US" b="1" i="0" dirty="0">
                <a:solidFill>
                  <a:srgbClr val="241D38"/>
                </a:solidFill>
                <a:effectLst/>
                <a:latin typeface="Montserrat" panose="00000500000000000000" pitchFamily="2" charset="0"/>
              </a:rPr>
              <a:t>Brinter ONE</a:t>
            </a:r>
          </a:p>
          <a:p>
            <a:pPr algn="l"/>
            <a:endParaRPr lang="en-US" b="1" i="0" dirty="0">
              <a:solidFill>
                <a:srgbClr val="00AFEB"/>
              </a:solidFill>
              <a:effectLst/>
              <a:latin typeface="Montserrat" panose="00000500000000000000" pitchFamily="2" charset="0"/>
            </a:endParaRPr>
          </a:p>
          <a:p>
            <a:pPr algn="l"/>
            <a:r>
              <a:rPr lang="en-US" b="1" i="0" dirty="0">
                <a:solidFill>
                  <a:srgbClr val="00AFEB"/>
                </a:solidFill>
                <a:effectLst/>
                <a:latin typeface="Montserrat" panose="00000500000000000000" pitchFamily="2" charset="0"/>
              </a:rPr>
              <a:t>Description:</a:t>
            </a:r>
          </a:p>
          <a:p>
            <a:pPr algn="l"/>
            <a:r>
              <a:rPr lang="en-US" b="1" i="0" dirty="0">
                <a:solidFill>
                  <a:srgbClr val="00AFEB"/>
                </a:solidFill>
                <a:effectLst/>
                <a:latin typeface="Montserrat" panose="00000500000000000000" pitchFamily="2" charset="0"/>
              </a:rPr>
              <a:t>A modular 3D bioprinter platform offering variable printing modalities in a single printing platform. Print unlimited number of print materials</a:t>
            </a:r>
          </a:p>
          <a:p>
            <a:pPr algn="l"/>
            <a:endParaRPr lang="en-US" b="1" dirty="0">
              <a:solidFill>
                <a:srgbClr val="00AFEB"/>
              </a:solidFill>
              <a:latin typeface="Montserrat" panose="00000500000000000000" pitchFamily="2" charset="0"/>
            </a:endParaRPr>
          </a:p>
          <a:p>
            <a:pPr algn="l"/>
            <a:r>
              <a:rPr lang="en-US" b="1" i="0" dirty="0">
                <a:solidFill>
                  <a:srgbClr val="00AFEB"/>
                </a:solidFill>
                <a:effectLst/>
                <a:latin typeface="Montserrat" panose="00000500000000000000" pitchFamily="2" charset="0"/>
              </a:rPr>
              <a:t>Link:</a:t>
            </a:r>
          </a:p>
          <a:p>
            <a:r>
              <a:rPr lang="en-US" dirty="0">
                <a:latin typeface="Montserrat" panose="00000500000000000000" pitchFamily="2" charset="0"/>
                <a:hlinkClick r:id="rId3"/>
              </a:rPr>
              <a:t>Brinter ONE - Multitool 3D Bioprinter</a:t>
            </a:r>
            <a:endParaRPr lang="en-US" dirty="0">
              <a:latin typeface="Montserrat" panose="00000500000000000000" pitchFamily="2" charset="0"/>
            </a:endParaRPr>
          </a:p>
          <a:p>
            <a:pPr algn="l"/>
            <a:endParaRPr lang="en-US" b="1" i="0" dirty="0">
              <a:solidFill>
                <a:srgbClr val="00AFEB"/>
              </a:solidFill>
              <a:effectLst/>
              <a:latin typeface="Montserrat" panose="00000500000000000000" pitchFamily="2" charset="0"/>
            </a:endParaRPr>
          </a:p>
          <a:p>
            <a:pPr algn="l"/>
            <a:endParaRPr lang="en-US" b="1" i="0" dirty="0">
              <a:solidFill>
                <a:srgbClr val="00AFEB"/>
              </a:solidFill>
              <a:effectLst/>
              <a:latin typeface="Montserrat" panose="00000500000000000000" pitchFamily="2" charset="0"/>
            </a:endParaRPr>
          </a:p>
        </p:txBody>
      </p:sp>
      <p:pic>
        <p:nvPicPr>
          <p:cNvPr id="2" name="Picture 2" descr="IQ (@MSUIQ) / Twitter">
            <a:extLst>
              <a:ext uri="{FF2B5EF4-FFF2-40B4-BE49-F238E27FC236}">
                <a16:creationId xmlns:a16="http://schemas.microsoft.com/office/drawing/2014/main" id="{841D71C3-4A5B-4058-A823-20E8DF92E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479" y="0"/>
            <a:ext cx="1238521" cy="123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533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llevi 3 bioprinter">
            <a:extLst>
              <a:ext uri="{FF2B5EF4-FFF2-40B4-BE49-F238E27FC236}">
                <a16:creationId xmlns:a16="http://schemas.microsoft.com/office/drawing/2014/main" id="{18A4D808-3C0A-C0C3-9334-800FB1515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156942"/>
            <a:ext cx="4626326" cy="30823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9A1B35-98F6-974F-177C-C2DFB7F13402}"/>
              </a:ext>
            </a:extLst>
          </p:cNvPr>
          <p:cNvSpPr txBox="1"/>
          <p:nvPr/>
        </p:nvSpPr>
        <p:spPr>
          <a:xfrm>
            <a:off x="4038600" y="537686"/>
            <a:ext cx="7067550" cy="5909310"/>
          </a:xfrm>
          <a:prstGeom prst="rect">
            <a:avLst/>
          </a:prstGeom>
          <a:noFill/>
        </p:spPr>
        <p:txBody>
          <a:bodyPr wrap="square">
            <a:spAutoFit/>
          </a:bodyPr>
          <a:lstStyle/>
          <a:p>
            <a:pPr algn="l"/>
            <a:r>
              <a:rPr lang="en-US" b="1" i="0" dirty="0" err="1">
                <a:solidFill>
                  <a:srgbClr val="241D38"/>
                </a:solidFill>
                <a:effectLst/>
                <a:latin typeface="Montserrat" panose="00000500000000000000" pitchFamily="2" charset="0"/>
              </a:rPr>
              <a:t>Allevi</a:t>
            </a:r>
            <a:r>
              <a:rPr lang="en-US" b="1" i="0" dirty="0">
                <a:solidFill>
                  <a:srgbClr val="241D38"/>
                </a:solidFill>
                <a:effectLst/>
                <a:latin typeface="Montserrat" panose="00000500000000000000" pitchFamily="2" charset="0"/>
              </a:rPr>
              <a:t> 3 Bioprinter</a:t>
            </a:r>
          </a:p>
          <a:p>
            <a:pPr algn="l"/>
            <a:endParaRPr lang="en-US" b="1" i="0" dirty="0">
              <a:solidFill>
                <a:srgbClr val="241D38"/>
              </a:solidFill>
              <a:effectLst/>
              <a:latin typeface="Montserrat" panose="00000500000000000000" pitchFamily="2" charset="0"/>
            </a:endParaRPr>
          </a:p>
          <a:p>
            <a:pPr algn="l"/>
            <a:endParaRPr lang="en-US" b="1" i="0" dirty="0">
              <a:solidFill>
                <a:srgbClr val="00AFEB"/>
              </a:solidFill>
              <a:effectLst/>
              <a:latin typeface="Montserrat" panose="00000500000000000000" pitchFamily="2" charset="0"/>
            </a:endParaRPr>
          </a:p>
          <a:p>
            <a:pPr algn="l"/>
            <a:r>
              <a:rPr lang="en-US" b="1" i="0" dirty="0">
                <a:solidFill>
                  <a:srgbClr val="00AFEB"/>
                </a:solidFill>
                <a:effectLst/>
                <a:latin typeface="Montserrat" panose="00000500000000000000" pitchFamily="2" charset="0"/>
              </a:rPr>
              <a:t>The </a:t>
            </a:r>
            <a:r>
              <a:rPr lang="en-US" b="1" i="0" dirty="0" err="1">
                <a:solidFill>
                  <a:srgbClr val="00AFEB"/>
                </a:solidFill>
                <a:effectLst/>
                <a:latin typeface="Montserrat" panose="00000500000000000000" pitchFamily="2" charset="0"/>
              </a:rPr>
              <a:t>Allevi</a:t>
            </a:r>
            <a:r>
              <a:rPr lang="en-US" b="1" i="0" dirty="0">
                <a:solidFill>
                  <a:srgbClr val="00AFEB"/>
                </a:solidFill>
                <a:effectLst/>
                <a:latin typeface="Montserrat" panose="00000500000000000000" pitchFamily="2" charset="0"/>
              </a:rPr>
              <a:t> 3 bioprinter empowers you to print any cell line, into a variety of geometries for a broad range of applications. </a:t>
            </a:r>
            <a:r>
              <a:rPr lang="en-US" b="1" i="0" dirty="0" err="1">
                <a:solidFill>
                  <a:srgbClr val="00AFEB"/>
                </a:solidFill>
                <a:effectLst/>
                <a:latin typeface="Montserrat" panose="00000500000000000000" pitchFamily="2" charset="0"/>
              </a:rPr>
              <a:t>Allevi</a:t>
            </a:r>
            <a:r>
              <a:rPr lang="en-US" b="1" i="0" dirty="0">
                <a:solidFill>
                  <a:srgbClr val="00AFEB"/>
                </a:solidFill>
                <a:effectLst/>
                <a:latin typeface="Montserrat" panose="00000500000000000000" pitchFamily="2" charset="0"/>
              </a:rPr>
              <a:t> 3 will exceed your needs today and has the versatility to grow with your work.</a:t>
            </a:r>
          </a:p>
          <a:p>
            <a:pPr algn="l"/>
            <a:endParaRPr lang="en-US" b="1" i="0" dirty="0">
              <a:solidFill>
                <a:srgbClr val="00AFEB"/>
              </a:solidFill>
              <a:effectLst/>
              <a:latin typeface="Montserrat" panose="00000500000000000000" pitchFamily="2" charset="0"/>
            </a:endParaRPr>
          </a:p>
          <a:p>
            <a:pPr algn="l"/>
            <a:r>
              <a:rPr lang="en-US" b="1" i="0" dirty="0">
                <a:solidFill>
                  <a:srgbClr val="00AFEB"/>
                </a:solidFill>
                <a:effectLst/>
                <a:latin typeface="Montserrat" panose="00000500000000000000" pitchFamily="2" charset="0"/>
              </a:rPr>
              <a:t>Designed and optimized for research in: </a:t>
            </a:r>
          </a:p>
          <a:p>
            <a:pPr algn="l"/>
            <a:r>
              <a:rPr lang="en-US" b="1" i="0" dirty="0">
                <a:solidFill>
                  <a:srgbClr val="00AFEB"/>
                </a:solidFill>
                <a:effectLst/>
                <a:latin typeface="Montserrat" panose="00000500000000000000" pitchFamily="2" charset="0"/>
              </a:rPr>
              <a:t>Tissue engineering</a:t>
            </a:r>
          </a:p>
          <a:p>
            <a:pPr algn="l"/>
            <a:r>
              <a:rPr lang="en-US" b="1" i="0" dirty="0">
                <a:solidFill>
                  <a:srgbClr val="00AFEB"/>
                </a:solidFill>
                <a:effectLst/>
                <a:latin typeface="Montserrat" panose="00000500000000000000" pitchFamily="2" charset="0"/>
              </a:rPr>
              <a:t>Materials science</a:t>
            </a:r>
          </a:p>
          <a:p>
            <a:pPr algn="l"/>
            <a:r>
              <a:rPr lang="en-US" b="1" i="0" dirty="0">
                <a:solidFill>
                  <a:srgbClr val="00AFEB"/>
                </a:solidFill>
                <a:effectLst/>
                <a:latin typeface="Montserrat" panose="00000500000000000000" pitchFamily="2" charset="0"/>
              </a:rPr>
              <a:t>Regenerative medicine</a:t>
            </a:r>
          </a:p>
          <a:p>
            <a:pPr algn="l"/>
            <a:r>
              <a:rPr lang="en-US" b="1" i="0" dirty="0">
                <a:solidFill>
                  <a:srgbClr val="00AFEB"/>
                </a:solidFill>
                <a:effectLst/>
                <a:latin typeface="Montserrat" panose="00000500000000000000" pitchFamily="2" charset="0"/>
              </a:rPr>
              <a:t>Disease modeling</a:t>
            </a:r>
          </a:p>
          <a:p>
            <a:pPr algn="l"/>
            <a:r>
              <a:rPr lang="en-US" b="1" i="0" dirty="0">
                <a:solidFill>
                  <a:srgbClr val="00AFEB"/>
                </a:solidFill>
                <a:effectLst/>
                <a:latin typeface="Montserrat" panose="00000500000000000000" pitchFamily="2" charset="0"/>
              </a:rPr>
              <a:t>3D culture</a:t>
            </a:r>
          </a:p>
          <a:p>
            <a:pPr algn="l"/>
            <a:r>
              <a:rPr lang="en-US" b="1" i="0" dirty="0">
                <a:solidFill>
                  <a:srgbClr val="00AFEB"/>
                </a:solidFill>
                <a:effectLst/>
                <a:latin typeface="Montserrat" panose="00000500000000000000" pitchFamily="2" charset="0"/>
              </a:rPr>
              <a:t>Organ-on-a-chip</a:t>
            </a:r>
          </a:p>
          <a:p>
            <a:pPr algn="l"/>
            <a:r>
              <a:rPr lang="en-US" b="1" i="0" dirty="0" err="1">
                <a:solidFill>
                  <a:srgbClr val="00AFEB"/>
                </a:solidFill>
                <a:effectLst/>
                <a:latin typeface="Montserrat" panose="00000500000000000000" pitchFamily="2" charset="0"/>
              </a:rPr>
              <a:t>Microphysiological</a:t>
            </a:r>
            <a:r>
              <a:rPr lang="en-US" b="1" i="0" dirty="0">
                <a:solidFill>
                  <a:srgbClr val="00AFEB"/>
                </a:solidFill>
                <a:effectLst/>
                <a:latin typeface="Montserrat" panose="00000500000000000000" pitchFamily="2" charset="0"/>
              </a:rPr>
              <a:t> systems</a:t>
            </a:r>
          </a:p>
          <a:p>
            <a:pPr algn="l"/>
            <a:r>
              <a:rPr lang="en-US" b="1" i="0" dirty="0">
                <a:solidFill>
                  <a:srgbClr val="00AFEB"/>
                </a:solidFill>
                <a:effectLst/>
                <a:latin typeface="Montserrat" panose="00000500000000000000" pitchFamily="2" charset="0"/>
              </a:rPr>
              <a:t>Drug delivery</a:t>
            </a:r>
            <a:endParaRPr lang="en-US" b="1" dirty="0">
              <a:solidFill>
                <a:srgbClr val="00AFEB"/>
              </a:solidFill>
              <a:latin typeface="Montserrat" panose="00000500000000000000" pitchFamily="2" charset="0"/>
            </a:endParaRPr>
          </a:p>
          <a:p>
            <a:pPr algn="l"/>
            <a:endParaRPr lang="en-US" b="1" i="0" dirty="0">
              <a:solidFill>
                <a:srgbClr val="00AFEB"/>
              </a:solidFill>
              <a:effectLst/>
              <a:latin typeface="Montserrat" panose="00000500000000000000" pitchFamily="2" charset="0"/>
            </a:endParaRPr>
          </a:p>
          <a:p>
            <a:pPr algn="l"/>
            <a:r>
              <a:rPr lang="en-US" b="1" i="0" dirty="0">
                <a:solidFill>
                  <a:srgbClr val="00AFEB"/>
                </a:solidFill>
                <a:effectLst/>
                <a:latin typeface="Montserrat" panose="00000500000000000000" pitchFamily="2" charset="0"/>
              </a:rPr>
              <a:t>Link:</a:t>
            </a:r>
          </a:p>
          <a:p>
            <a:r>
              <a:rPr lang="it-IT" dirty="0">
                <a:latin typeface="Montserrat" panose="00000500000000000000" pitchFamily="2" charset="0"/>
                <a:hlinkClick r:id="rId3"/>
              </a:rPr>
              <a:t>Allevi 3 - Allevi (allevi3d.com)</a:t>
            </a:r>
            <a:endParaRPr lang="en-US" b="1" i="0" dirty="0">
              <a:solidFill>
                <a:srgbClr val="00AFEB"/>
              </a:solidFill>
              <a:effectLst/>
              <a:latin typeface="Montserrat" panose="00000500000000000000" pitchFamily="2" charset="0"/>
            </a:endParaRPr>
          </a:p>
          <a:p>
            <a:pPr algn="l"/>
            <a:endParaRPr lang="en-US" b="1" i="0" dirty="0">
              <a:solidFill>
                <a:srgbClr val="00AFEB"/>
              </a:solidFill>
              <a:effectLst/>
              <a:latin typeface="Montserrat" panose="00000500000000000000" pitchFamily="2" charset="0"/>
            </a:endParaRPr>
          </a:p>
        </p:txBody>
      </p:sp>
      <p:pic>
        <p:nvPicPr>
          <p:cNvPr id="2" name="Picture 2" descr="IQ (@MSUIQ) / Twitter">
            <a:extLst>
              <a:ext uri="{FF2B5EF4-FFF2-40B4-BE49-F238E27FC236}">
                <a16:creationId xmlns:a16="http://schemas.microsoft.com/office/drawing/2014/main" id="{C2ABB601-CD39-702B-AEA1-468180F1B9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479" y="0"/>
            <a:ext cx="1238521" cy="123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442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tratasys J750 &amp; J735 Full Color 3D Printers | GoEngineer">
            <a:extLst>
              <a:ext uri="{FF2B5EF4-FFF2-40B4-BE49-F238E27FC236}">
                <a16:creationId xmlns:a16="http://schemas.microsoft.com/office/drawing/2014/main" id="{84D2042E-3A7A-FF97-A257-EB0F5DF4224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A4E7317C-4CDA-75BF-9635-ED4EB457FB5C}"/>
              </a:ext>
            </a:extLst>
          </p:cNvPr>
          <p:cNvPicPr>
            <a:picLocks noChangeAspect="1"/>
          </p:cNvPicPr>
          <p:nvPr/>
        </p:nvPicPr>
        <p:blipFill>
          <a:blip r:embed="rId2"/>
          <a:stretch>
            <a:fillRect/>
          </a:stretch>
        </p:blipFill>
        <p:spPr>
          <a:xfrm>
            <a:off x="602807" y="511221"/>
            <a:ext cx="3747985" cy="3006089"/>
          </a:xfrm>
          <a:prstGeom prst="rect">
            <a:avLst/>
          </a:prstGeom>
        </p:spPr>
      </p:pic>
      <p:sp>
        <p:nvSpPr>
          <p:cNvPr id="8" name="TextBox 7">
            <a:extLst>
              <a:ext uri="{FF2B5EF4-FFF2-40B4-BE49-F238E27FC236}">
                <a16:creationId xmlns:a16="http://schemas.microsoft.com/office/drawing/2014/main" id="{297A8273-2CA8-EB57-8CBA-00436514BCB8}"/>
              </a:ext>
            </a:extLst>
          </p:cNvPr>
          <p:cNvSpPr txBox="1"/>
          <p:nvPr/>
        </p:nvSpPr>
        <p:spPr>
          <a:xfrm>
            <a:off x="5056272" y="978154"/>
            <a:ext cx="6922368" cy="5632311"/>
          </a:xfrm>
          <a:prstGeom prst="rect">
            <a:avLst/>
          </a:prstGeom>
          <a:noFill/>
        </p:spPr>
        <p:txBody>
          <a:bodyPr wrap="square">
            <a:spAutoFit/>
          </a:bodyPr>
          <a:lstStyle/>
          <a:p>
            <a:pPr algn="l"/>
            <a:r>
              <a:rPr lang="en-US" b="1" i="0" dirty="0">
                <a:solidFill>
                  <a:srgbClr val="241D38"/>
                </a:solidFill>
                <a:effectLst/>
                <a:latin typeface="Montserrat" panose="00000500000000000000" pitchFamily="2" charset="0"/>
              </a:rPr>
              <a:t>STRATASYS J750 3D PRINTER</a:t>
            </a:r>
          </a:p>
          <a:p>
            <a:pPr algn="l"/>
            <a:endParaRPr lang="en-US" b="1" i="0" dirty="0">
              <a:solidFill>
                <a:srgbClr val="00AFEB"/>
              </a:solidFill>
              <a:effectLst/>
              <a:latin typeface="Montserrat" panose="00000500000000000000" pitchFamily="2" charset="0"/>
            </a:endParaRPr>
          </a:p>
          <a:p>
            <a:pPr algn="l"/>
            <a:r>
              <a:rPr lang="en-US" b="1" i="0" dirty="0">
                <a:solidFill>
                  <a:srgbClr val="00AFEB"/>
                </a:solidFill>
                <a:effectLst/>
                <a:latin typeface="Montserrat" panose="00000500000000000000" pitchFamily="2" charset="0"/>
              </a:rPr>
              <a:t>Description:</a:t>
            </a:r>
          </a:p>
          <a:p>
            <a:pPr algn="l"/>
            <a:r>
              <a:rPr lang="en-US" b="1" i="0" dirty="0">
                <a:solidFill>
                  <a:srgbClr val="00AFEB"/>
                </a:solidFill>
                <a:effectLst/>
                <a:latin typeface="Montserrat" panose="00000500000000000000" pitchFamily="2" charset="0"/>
              </a:rPr>
              <a:t>The Stratasys J750 Printers is the only printer able to produce the boldest full color, multi-material parts in a single print. This full-color multi-material 3D printer combines imaging, ingenuity, research and resolve to the additive manufacturing market. Your team will be able to model and 3D print the most complex prototypes and parts possible. Utilize the accuracy, </a:t>
            </a:r>
            <a:r>
              <a:rPr lang="en-US" b="1" i="0" dirty="0" err="1">
                <a:solidFill>
                  <a:srgbClr val="00AFEB"/>
                </a:solidFill>
                <a:effectLst/>
                <a:latin typeface="Montserrat" panose="00000500000000000000" pitchFamily="2" charset="0"/>
              </a:rPr>
              <a:t>reliabiility</a:t>
            </a:r>
            <a:r>
              <a:rPr lang="en-US" b="1" i="0" dirty="0">
                <a:solidFill>
                  <a:srgbClr val="00AFEB"/>
                </a:solidFill>
                <a:effectLst/>
                <a:latin typeface="Montserrat" panose="00000500000000000000" pitchFamily="2" charset="0"/>
              </a:rPr>
              <a:t>, precision and repeatability that you have come to expect from Stratasys 3D printers. Industries such as; medical, aerospace, consumer goods and high-tech rely on the versatility of the Stratasys 750 3D printer for their additive manufacturing and prototyping needs.</a:t>
            </a:r>
          </a:p>
          <a:p>
            <a:pPr algn="l"/>
            <a:endParaRPr lang="en-US" b="1" dirty="0">
              <a:solidFill>
                <a:srgbClr val="00AFEB"/>
              </a:solidFill>
              <a:latin typeface="Montserrat" panose="00000500000000000000" pitchFamily="2" charset="0"/>
            </a:endParaRPr>
          </a:p>
          <a:p>
            <a:pPr algn="l"/>
            <a:r>
              <a:rPr lang="en-US" b="1" i="0" dirty="0">
                <a:solidFill>
                  <a:srgbClr val="00AFEB"/>
                </a:solidFill>
                <a:effectLst/>
                <a:latin typeface="Montserrat" panose="00000500000000000000" pitchFamily="2" charset="0"/>
              </a:rPr>
              <a:t>Link:</a:t>
            </a:r>
          </a:p>
          <a:p>
            <a:r>
              <a:rPr lang="en-US" dirty="0">
                <a:latin typeface="Montserrat" panose="00000500000000000000" pitchFamily="2" charset="0"/>
                <a:hlinkClick r:id="rId3"/>
              </a:rPr>
              <a:t>Stratasys J750 &amp; J735 Full Color 3D Printers | </a:t>
            </a:r>
            <a:r>
              <a:rPr lang="en-US" dirty="0" err="1">
                <a:latin typeface="Montserrat" panose="00000500000000000000" pitchFamily="2" charset="0"/>
                <a:hlinkClick r:id="rId3"/>
              </a:rPr>
              <a:t>GoEngineer</a:t>
            </a:r>
            <a:endParaRPr lang="en-US" b="1" i="0" dirty="0">
              <a:solidFill>
                <a:srgbClr val="00AFEB"/>
              </a:solidFill>
              <a:effectLst/>
              <a:latin typeface="Montserrat" panose="00000500000000000000" pitchFamily="2" charset="0"/>
            </a:endParaRPr>
          </a:p>
          <a:p>
            <a:pPr algn="l"/>
            <a:endParaRPr lang="en-US" b="1" i="0" dirty="0">
              <a:solidFill>
                <a:srgbClr val="00AFEB"/>
              </a:solidFill>
              <a:effectLst/>
              <a:latin typeface="Montserrat" panose="00000500000000000000" pitchFamily="2" charset="0"/>
            </a:endParaRPr>
          </a:p>
        </p:txBody>
      </p:sp>
      <p:sp>
        <p:nvSpPr>
          <p:cNvPr id="9" name="AutoShape 4" descr="Stratasys j750 full color 3d printed medical human head">
            <a:extLst>
              <a:ext uri="{FF2B5EF4-FFF2-40B4-BE49-F238E27FC236}">
                <a16:creationId xmlns:a16="http://schemas.microsoft.com/office/drawing/2014/main" id="{C518A2B3-7F67-E3B1-D01E-B550CBABD8A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1A070833-0ACC-8093-41CE-2CD549036B32}"/>
              </a:ext>
            </a:extLst>
          </p:cNvPr>
          <p:cNvPicPr>
            <a:picLocks noChangeAspect="1"/>
          </p:cNvPicPr>
          <p:nvPr/>
        </p:nvPicPr>
        <p:blipFill>
          <a:blip r:embed="rId4"/>
          <a:stretch>
            <a:fillRect/>
          </a:stretch>
        </p:blipFill>
        <p:spPr>
          <a:xfrm>
            <a:off x="831181" y="3775029"/>
            <a:ext cx="3291239" cy="2789600"/>
          </a:xfrm>
          <a:prstGeom prst="rect">
            <a:avLst/>
          </a:prstGeom>
        </p:spPr>
      </p:pic>
      <p:pic>
        <p:nvPicPr>
          <p:cNvPr id="11" name="Picture 2" descr="IQ (@MSUIQ) / Twitter">
            <a:extLst>
              <a:ext uri="{FF2B5EF4-FFF2-40B4-BE49-F238E27FC236}">
                <a16:creationId xmlns:a16="http://schemas.microsoft.com/office/drawing/2014/main" id="{92ADDF00-2F18-3AA0-AF7F-3023B57692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3479" y="0"/>
            <a:ext cx="1238521" cy="123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451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cess">
            <a:extLst>
              <a:ext uri="{FF2B5EF4-FFF2-40B4-BE49-F238E27FC236}">
                <a16:creationId xmlns:a16="http://schemas.microsoft.com/office/drawing/2014/main" id="{85471D65-D64D-E6CD-1573-CF2F3696E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7171" y="3724276"/>
            <a:ext cx="6313383" cy="26582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18B6D72-22F6-5FEB-3C6E-A3373ADDAE49}"/>
              </a:ext>
            </a:extLst>
          </p:cNvPr>
          <p:cNvSpPr txBox="1"/>
          <p:nvPr/>
        </p:nvSpPr>
        <p:spPr>
          <a:xfrm>
            <a:off x="4171950" y="978154"/>
            <a:ext cx="7301865" cy="2308324"/>
          </a:xfrm>
          <a:prstGeom prst="rect">
            <a:avLst/>
          </a:prstGeom>
          <a:noFill/>
        </p:spPr>
        <p:txBody>
          <a:bodyPr wrap="square">
            <a:spAutoFit/>
          </a:bodyPr>
          <a:lstStyle/>
          <a:p>
            <a:pPr algn="l"/>
            <a:r>
              <a:rPr lang="en-US" b="1" i="0" dirty="0" err="1">
                <a:solidFill>
                  <a:srgbClr val="241D38"/>
                </a:solidFill>
                <a:effectLst/>
                <a:latin typeface="Montserrat" panose="00000500000000000000" pitchFamily="2" charset="0"/>
              </a:rPr>
              <a:t>Markforged</a:t>
            </a:r>
            <a:r>
              <a:rPr lang="en-US" b="1" i="0" dirty="0">
                <a:solidFill>
                  <a:srgbClr val="241D38"/>
                </a:solidFill>
                <a:effectLst/>
                <a:latin typeface="Montserrat" panose="00000500000000000000" pitchFamily="2" charset="0"/>
              </a:rPr>
              <a:t> Metal X 3D Printer</a:t>
            </a:r>
          </a:p>
          <a:p>
            <a:pPr algn="l"/>
            <a:endParaRPr lang="en-US" b="1" i="0" dirty="0">
              <a:solidFill>
                <a:srgbClr val="00AFEB"/>
              </a:solidFill>
              <a:effectLst/>
              <a:latin typeface="Montserrat" panose="00000500000000000000" pitchFamily="2" charset="0"/>
            </a:endParaRPr>
          </a:p>
          <a:p>
            <a:pPr algn="l"/>
            <a:r>
              <a:rPr lang="en-US" b="1" i="0" dirty="0">
                <a:solidFill>
                  <a:srgbClr val="00AFEB"/>
                </a:solidFill>
                <a:effectLst/>
                <a:latin typeface="Montserrat" panose="00000500000000000000" pitchFamily="2" charset="0"/>
              </a:rPr>
              <a:t>Description:</a:t>
            </a:r>
          </a:p>
          <a:p>
            <a:pPr algn="l"/>
            <a:r>
              <a:rPr lang="en-US" b="1" i="0" dirty="0">
                <a:solidFill>
                  <a:srgbClr val="00AFEB"/>
                </a:solidFill>
                <a:effectLst/>
                <a:latin typeface="Montserrat" panose="00000500000000000000" pitchFamily="2" charset="0"/>
              </a:rPr>
              <a:t>The Metal X System is an accessible way to fabricate complex metal parts in a wide variety of advanced metals.</a:t>
            </a:r>
          </a:p>
          <a:p>
            <a:pPr algn="l"/>
            <a:endParaRPr lang="en-US" b="1" dirty="0">
              <a:solidFill>
                <a:srgbClr val="00AFEB"/>
              </a:solidFill>
              <a:latin typeface="Montserrat" panose="00000500000000000000" pitchFamily="2" charset="0"/>
            </a:endParaRPr>
          </a:p>
          <a:p>
            <a:pPr algn="l"/>
            <a:r>
              <a:rPr lang="en-US" b="1" i="0" dirty="0">
                <a:solidFill>
                  <a:srgbClr val="00AFEB"/>
                </a:solidFill>
                <a:effectLst/>
                <a:latin typeface="Montserrat" panose="00000500000000000000" pitchFamily="2" charset="0"/>
              </a:rPr>
              <a:t>Link:</a:t>
            </a:r>
          </a:p>
          <a:p>
            <a:r>
              <a:rPr lang="en-US" dirty="0" err="1">
                <a:latin typeface="Montserrat" panose="00000500000000000000" pitchFamily="2" charset="0"/>
                <a:hlinkClick r:id="rId3"/>
              </a:rPr>
              <a:t>Markforged</a:t>
            </a:r>
            <a:r>
              <a:rPr lang="en-US" dirty="0">
                <a:latin typeface="Montserrat" panose="00000500000000000000" pitchFamily="2" charset="0"/>
                <a:hlinkClick r:id="rId3"/>
              </a:rPr>
              <a:t> Metal 3D Printer: The Metal X 3D Printing System</a:t>
            </a:r>
            <a:endParaRPr lang="en-US" b="1" i="0" dirty="0">
              <a:solidFill>
                <a:srgbClr val="00AFEB"/>
              </a:solidFill>
              <a:effectLst/>
              <a:latin typeface="Montserrat" panose="00000500000000000000" pitchFamily="2" charset="0"/>
            </a:endParaRPr>
          </a:p>
        </p:txBody>
      </p:sp>
      <p:pic>
        <p:nvPicPr>
          <p:cNvPr id="2052" name="Picture 4" descr="Markforged Metal X 3D Printer: Complete Solution for Metal 3D Printing">
            <a:extLst>
              <a:ext uri="{FF2B5EF4-FFF2-40B4-BE49-F238E27FC236}">
                <a16:creationId xmlns:a16="http://schemas.microsoft.com/office/drawing/2014/main" id="{C9210BFC-ED3C-DF4E-A6F2-B5168C2C6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53" y="619260"/>
            <a:ext cx="3620197" cy="59070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Q (@MSUIQ) / Twitter">
            <a:extLst>
              <a:ext uri="{FF2B5EF4-FFF2-40B4-BE49-F238E27FC236}">
                <a16:creationId xmlns:a16="http://schemas.microsoft.com/office/drawing/2014/main" id="{7EC56DBA-79BE-07A2-B428-F2BE507903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3479" y="0"/>
            <a:ext cx="1238521" cy="123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524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517639-8168-CFC5-F5B9-931B7879A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50" y="1721584"/>
            <a:ext cx="4144010" cy="36505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148B54-A74E-6425-0972-C81DB1C0EE97}"/>
              </a:ext>
            </a:extLst>
          </p:cNvPr>
          <p:cNvSpPr txBox="1"/>
          <p:nvPr/>
        </p:nvSpPr>
        <p:spPr>
          <a:xfrm>
            <a:off x="5056272" y="1427734"/>
            <a:ext cx="6922368" cy="3693319"/>
          </a:xfrm>
          <a:prstGeom prst="rect">
            <a:avLst/>
          </a:prstGeom>
          <a:noFill/>
        </p:spPr>
        <p:txBody>
          <a:bodyPr wrap="square">
            <a:spAutoFit/>
          </a:bodyPr>
          <a:lstStyle/>
          <a:p>
            <a:pPr algn="l"/>
            <a:r>
              <a:rPr lang="en-US" b="1" i="0" dirty="0">
                <a:solidFill>
                  <a:srgbClr val="241D38"/>
                </a:solidFill>
                <a:effectLst/>
                <a:latin typeface="Montserrat" panose="00000500000000000000" pitchFamily="2" charset="0"/>
              </a:rPr>
              <a:t>LulzBot TAZ 6</a:t>
            </a:r>
          </a:p>
          <a:p>
            <a:pPr algn="l"/>
            <a:endParaRPr lang="en-US" b="1" i="0" dirty="0">
              <a:solidFill>
                <a:srgbClr val="00AFEB"/>
              </a:solidFill>
              <a:effectLst/>
              <a:latin typeface="Montserrat" panose="00000500000000000000" pitchFamily="2" charset="0"/>
            </a:endParaRPr>
          </a:p>
          <a:p>
            <a:pPr algn="l"/>
            <a:r>
              <a:rPr lang="en-US" b="1" i="0" dirty="0">
                <a:solidFill>
                  <a:srgbClr val="00AFEB"/>
                </a:solidFill>
                <a:effectLst/>
                <a:latin typeface="Montserrat" panose="00000500000000000000" pitchFamily="2" charset="0"/>
              </a:rPr>
              <a:t>Description:</a:t>
            </a:r>
          </a:p>
          <a:p>
            <a:pPr algn="l"/>
            <a:r>
              <a:rPr lang="en-US" b="1" dirty="0">
                <a:solidFill>
                  <a:srgbClr val="00AFEB"/>
                </a:solidFill>
                <a:latin typeface="Montserrat" panose="00000500000000000000" pitchFamily="2" charset="0"/>
              </a:rPr>
              <a:t>The LulzBot TAZ 6 is the most reliable, easiest to use desktop 3D printer ever, featuring innovative self-leveling and self-cleaning, and a modular tool head design for flexible and multi-material upgrades. With proven 3D printing technology and one of the largest print volumes in its class, the LulzBot TAZ 6 is ready to work.</a:t>
            </a:r>
          </a:p>
          <a:p>
            <a:pPr algn="l"/>
            <a:endParaRPr lang="en-US" b="1" dirty="0">
              <a:solidFill>
                <a:srgbClr val="00AFEB"/>
              </a:solidFill>
              <a:latin typeface="Montserrat" panose="00000500000000000000" pitchFamily="2" charset="0"/>
            </a:endParaRPr>
          </a:p>
          <a:p>
            <a:pPr algn="l"/>
            <a:r>
              <a:rPr lang="en-US" b="1" i="0" dirty="0">
                <a:solidFill>
                  <a:srgbClr val="00AFEB"/>
                </a:solidFill>
                <a:effectLst/>
                <a:latin typeface="Montserrat" panose="00000500000000000000" pitchFamily="2" charset="0"/>
              </a:rPr>
              <a:t>Link:</a:t>
            </a:r>
          </a:p>
          <a:p>
            <a:r>
              <a:rPr lang="en-US" dirty="0">
                <a:latin typeface="Montserrat" panose="00000500000000000000" pitchFamily="2" charset="0"/>
                <a:hlinkClick r:id="rId3"/>
              </a:rPr>
              <a:t>LulzBot | Taz-6-product-page</a:t>
            </a:r>
            <a:r>
              <a:rPr lang="en-US" dirty="0">
                <a:latin typeface="Montserrat" panose="00000500000000000000" pitchFamily="2" charset="0"/>
              </a:rPr>
              <a:t> </a:t>
            </a:r>
            <a:endParaRPr lang="en-US" b="1" i="0" dirty="0">
              <a:solidFill>
                <a:srgbClr val="00AFEB"/>
              </a:solidFill>
              <a:effectLst/>
              <a:latin typeface="Montserrat" panose="00000500000000000000" pitchFamily="2" charset="0"/>
            </a:endParaRPr>
          </a:p>
        </p:txBody>
      </p:sp>
    </p:spTree>
    <p:extLst>
      <p:ext uri="{BB962C8B-B14F-4D97-AF65-F5344CB8AC3E}">
        <p14:creationId xmlns:p14="http://schemas.microsoft.com/office/powerpoint/2010/main" val="4142786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rmlabs Form 3B+ Basic Package">
            <a:extLst>
              <a:ext uri="{FF2B5EF4-FFF2-40B4-BE49-F238E27FC236}">
                <a16:creationId xmlns:a16="http://schemas.microsoft.com/office/drawing/2014/main" id="{FDE568AB-B1A4-F1CA-6D04-0C6C11907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 y="1427734"/>
            <a:ext cx="4309110" cy="43091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647792-7B05-50B5-7F75-958D0F609C4F}"/>
              </a:ext>
            </a:extLst>
          </p:cNvPr>
          <p:cNvSpPr txBox="1"/>
          <p:nvPr/>
        </p:nvSpPr>
        <p:spPr>
          <a:xfrm>
            <a:off x="5056272" y="1427734"/>
            <a:ext cx="6922368" cy="3693319"/>
          </a:xfrm>
          <a:prstGeom prst="rect">
            <a:avLst/>
          </a:prstGeom>
          <a:noFill/>
        </p:spPr>
        <p:txBody>
          <a:bodyPr wrap="square">
            <a:spAutoFit/>
          </a:bodyPr>
          <a:lstStyle/>
          <a:p>
            <a:pPr algn="l"/>
            <a:r>
              <a:rPr lang="en-US" b="1" i="0" dirty="0" err="1">
                <a:solidFill>
                  <a:srgbClr val="241D38"/>
                </a:solidFill>
                <a:effectLst/>
                <a:latin typeface="Montserrat" panose="00000500000000000000" pitchFamily="2" charset="0"/>
              </a:rPr>
              <a:t>Formlabs</a:t>
            </a:r>
            <a:r>
              <a:rPr lang="en-US" b="1" i="0" dirty="0">
                <a:solidFill>
                  <a:srgbClr val="241D38"/>
                </a:solidFill>
                <a:effectLst/>
                <a:latin typeface="Montserrat" panose="00000500000000000000" pitchFamily="2" charset="0"/>
              </a:rPr>
              <a:t> Form 3B+ </a:t>
            </a:r>
          </a:p>
          <a:p>
            <a:pPr algn="l"/>
            <a:r>
              <a:rPr lang="en-US" b="1" i="0" dirty="0">
                <a:solidFill>
                  <a:srgbClr val="241D38"/>
                </a:solidFill>
                <a:effectLst/>
                <a:latin typeface="Montserrat" panose="00000500000000000000" pitchFamily="2" charset="0"/>
              </a:rPr>
              <a:t>(currentl</a:t>
            </a:r>
            <a:r>
              <a:rPr lang="en-US" b="1" dirty="0">
                <a:solidFill>
                  <a:srgbClr val="241D38"/>
                </a:solidFill>
                <a:latin typeface="Montserrat" panose="00000500000000000000" pitchFamily="2" charset="0"/>
              </a:rPr>
              <a:t>y </a:t>
            </a:r>
            <a:r>
              <a:rPr lang="en-US" b="1" i="0" dirty="0">
                <a:solidFill>
                  <a:srgbClr val="241D38"/>
                </a:solidFill>
                <a:effectLst/>
                <a:latin typeface="Montserrat" panose="00000500000000000000" pitchFamily="2" charset="0"/>
              </a:rPr>
              <a:t>Li Lab)</a:t>
            </a:r>
          </a:p>
          <a:p>
            <a:pPr algn="l"/>
            <a:endParaRPr lang="en-US" b="1" i="0" dirty="0">
              <a:solidFill>
                <a:srgbClr val="00AFEB"/>
              </a:solidFill>
              <a:effectLst/>
              <a:latin typeface="Montserrat" panose="00000500000000000000" pitchFamily="2" charset="0"/>
            </a:endParaRPr>
          </a:p>
          <a:p>
            <a:pPr algn="l"/>
            <a:r>
              <a:rPr lang="en-US" b="1" i="0" dirty="0">
                <a:solidFill>
                  <a:srgbClr val="00AFEB"/>
                </a:solidFill>
                <a:effectLst/>
                <a:latin typeface="Montserrat" panose="00000500000000000000" pitchFamily="2" charset="0"/>
              </a:rPr>
              <a:t>Description:</a:t>
            </a:r>
          </a:p>
          <a:p>
            <a:pPr algn="l"/>
            <a:r>
              <a:rPr lang="en-US" b="1" i="0" dirty="0">
                <a:solidFill>
                  <a:srgbClr val="00AFEB"/>
                </a:solidFill>
                <a:effectLst/>
                <a:latin typeface="Montserrat" panose="00000500000000000000" pitchFamily="2" charset="0"/>
              </a:rPr>
              <a:t>Rapidly print patient-specific parts at the point of care and bring innovative R&amp;D and commercial production in-house with the Form 3B+, an advanced 3D printer for healthcare professionals and medical device engineers.</a:t>
            </a:r>
          </a:p>
          <a:p>
            <a:pPr algn="l"/>
            <a:endParaRPr lang="en-US" b="1" dirty="0">
              <a:solidFill>
                <a:srgbClr val="00AFEB"/>
              </a:solidFill>
              <a:latin typeface="Montserrat" panose="00000500000000000000" pitchFamily="2" charset="0"/>
            </a:endParaRPr>
          </a:p>
          <a:p>
            <a:pPr algn="l"/>
            <a:endParaRPr lang="en-US" b="1" dirty="0">
              <a:solidFill>
                <a:srgbClr val="00AFEB"/>
              </a:solidFill>
              <a:latin typeface="Montserrat" panose="00000500000000000000" pitchFamily="2" charset="0"/>
            </a:endParaRPr>
          </a:p>
          <a:p>
            <a:pPr algn="l"/>
            <a:r>
              <a:rPr lang="en-US" b="1" i="0" dirty="0">
                <a:solidFill>
                  <a:srgbClr val="00AFEB"/>
                </a:solidFill>
                <a:effectLst/>
                <a:latin typeface="Montserrat" panose="00000500000000000000" pitchFamily="2" charset="0"/>
              </a:rPr>
              <a:t>Link:</a:t>
            </a:r>
          </a:p>
          <a:p>
            <a:r>
              <a:rPr lang="en-US" dirty="0">
                <a:latin typeface="Montserrat" panose="00000500000000000000" pitchFamily="2" charset="0"/>
                <a:hlinkClick r:id="rId3"/>
              </a:rPr>
              <a:t>Form 3B+: An Advanced Desktop 3D Printer Designed for the Healthcare Industry | </a:t>
            </a:r>
            <a:r>
              <a:rPr lang="en-US" dirty="0" err="1">
                <a:latin typeface="Montserrat" panose="00000500000000000000" pitchFamily="2" charset="0"/>
                <a:hlinkClick r:id="rId3"/>
              </a:rPr>
              <a:t>Formlabs</a:t>
            </a:r>
            <a:endParaRPr lang="en-US" b="1" i="0" dirty="0">
              <a:solidFill>
                <a:srgbClr val="00AFEB"/>
              </a:solidFill>
              <a:effectLst/>
              <a:latin typeface="Montserrat" panose="00000500000000000000" pitchFamily="2" charset="0"/>
            </a:endParaRPr>
          </a:p>
        </p:txBody>
      </p:sp>
      <p:pic>
        <p:nvPicPr>
          <p:cNvPr id="6" name="Picture 2" descr="IQ (@MSUIQ) / Twitter">
            <a:extLst>
              <a:ext uri="{FF2B5EF4-FFF2-40B4-BE49-F238E27FC236}">
                <a16:creationId xmlns:a16="http://schemas.microsoft.com/office/drawing/2014/main" id="{3AEBE09A-080C-4005-2C5E-75F3DB8C05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479" y="0"/>
            <a:ext cx="1238521" cy="123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3822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9961</TotalTime>
  <Words>568</Words>
  <Application>Microsoft Office PowerPoint</Application>
  <PresentationFormat>Widescreen</PresentationFormat>
  <Paragraphs>73</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jxlisu@gmail.com</dc:creator>
  <cp:lastModifiedBy>Jinxing Li</cp:lastModifiedBy>
  <cp:revision>8</cp:revision>
  <dcterms:created xsi:type="dcterms:W3CDTF">2023-05-22T19:58:07Z</dcterms:created>
  <dcterms:modified xsi:type="dcterms:W3CDTF">2023-07-31T19:08:53Z</dcterms:modified>
</cp:coreProperties>
</file>